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3"/>
  </p:notesMasterIdLst>
  <p:sldIdLst>
    <p:sldId id="256" r:id="rId2"/>
    <p:sldId id="400" r:id="rId3"/>
    <p:sldId id="334" r:id="rId4"/>
    <p:sldId id="332" r:id="rId5"/>
    <p:sldId id="312" r:id="rId6"/>
    <p:sldId id="313" r:id="rId7"/>
    <p:sldId id="326" r:id="rId8"/>
    <p:sldId id="327" r:id="rId9"/>
    <p:sldId id="329" r:id="rId10"/>
    <p:sldId id="330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33" r:id="rId23"/>
    <p:sldId id="258" r:id="rId24"/>
    <p:sldId id="259" r:id="rId25"/>
    <p:sldId id="260" r:id="rId26"/>
    <p:sldId id="261" r:id="rId27"/>
    <p:sldId id="262" r:id="rId28"/>
    <p:sldId id="268" r:id="rId29"/>
    <p:sldId id="263" r:id="rId30"/>
    <p:sldId id="290" r:id="rId31"/>
    <p:sldId id="265" r:id="rId32"/>
    <p:sldId id="267" r:id="rId33"/>
    <p:sldId id="272" r:id="rId34"/>
    <p:sldId id="269" r:id="rId35"/>
    <p:sldId id="273" r:id="rId36"/>
    <p:sldId id="271" r:id="rId37"/>
    <p:sldId id="274" r:id="rId38"/>
    <p:sldId id="270" r:id="rId39"/>
    <p:sldId id="266" r:id="rId40"/>
    <p:sldId id="275" r:id="rId41"/>
    <p:sldId id="276" r:id="rId42"/>
    <p:sldId id="288" r:id="rId43"/>
    <p:sldId id="277" r:id="rId44"/>
    <p:sldId id="292" r:id="rId45"/>
    <p:sldId id="278" r:id="rId46"/>
    <p:sldId id="287" r:id="rId47"/>
    <p:sldId id="293" r:id="rId48"/>
    <p:sldId id="279" r:id="rId49"/>
    <p:sldId id="295" r:id="rId50"/>
    <p:sldId id="289" r:id="rId51"/>
    <p:sldId id="282" r:id="rId52"/>
    <p:sldId id="297" r:id="rId53"/>
    <p:sldId id="296" r:id="rId54"/>
    <p:sldId id="298" r:id="rId55"/>
    <p:sldId id="285" r:id="rId56"/>
    <p:sldId id="291" r:id="rId57"/>
    <p:sldId id="299" r:id="rId58"/>
    <p:sldId id="301" r:id="rId59"/>
    <p:sldId id="302" r:id="rId60"/>
    <p:sldId id="303" r:id="rId61"/>
    <p:sldId id="304" r:id="rId62"/>
    <p:sldId id="305" r:id="rId63"/>
    <p:sldId id="306" r:id="rId64"/>
    <p:sldId id="335" r:id="rId65"/>
    <p:sldId id="352" r:id="rId66"/>
    <p:sldId id="336" r:id="rId67"/>
    <p:sldId id="337" r:id="rId68"/>
    <p:sldId id="338" r:id="rId69"/>
    <p:sldId id="339" r:id="rId70"/>
    <p:sldId id="395" r:id="rId71"/>
    <p:sldId id="341" r:id="rId72"/>
    <p:sldId id="342" r:id="rId73"/>
    <p:sldId id="396" r:id="rId74"/>
    <p:sldId id="397" r:id="rId75"/>
    <p:sldId id="354" r:id="rId76"/>
    <p:sldId id="345" r:id="rId77"/>
    <p:sldId id="346" r:id="rId78"/>
    <p:sldId id="347" r:id="rId79"/>
    <p:sldId id="348" r:id="rId80"/>
    <p:sldId id="349" r:id="rId81"/>
    <p:sldId id="353" r:id="rId82"/>
    <p:sldId id="350" r:id="rId83"/>
    <p:sldId id="351" r:id="rId84"/>
    <p:sldId id="356" r:id="rId85"/>
    <p:sldId id="387" r:id="rId86"/>
    <p:sldId id="357" r:id="rId87"/>
    <p:sldId id="358" r:id="rId88"/>
    <p:sldId id="359" r:id="rId89"/>
    <p:sldId id="388" r:id="rId90"/>
    <p:sldId id="361" r:id="rId91"/>
    <p:sldId id="362" r:id="rId92"/>
    <p:sldId id="363" r:id="rId93"/>
    <p:sldId id="364" r:id="rId94"/>
    <p:sldId id="365" r:id="rId95"/>
    <p:sldId id="366" r:id="rId96"/>
    <p:sldId id="398" r:id="rId97"/>
    <p:sldId id="389" r:id="rId98"/>
    <p:sldId id="367" r:id="rId99"/>
    <p:sldId id="368" r:id="rId100"/>
    <p:sldId id="369" r:id="rId101"/>
    <p:sldId id="370" r:id="rId102"/>
    <p:sldId id="371" r:id="rId103"/>
    <p:sldId id="390" r:id="rId104"/>
    <p:sldId id="372" r:id="rId105"/>
    <p:sldId id="373" r:id="rId106"/>
    <p:sldId id="391" r:id="rId107"/>
    <p:sldId id="374" r:id="rId108"/>
    <p:sldId id="375" r:id="rId109"/>
    <p:sldId id="392" r:id="rId110"/>
    <p:sldId id="376" r:id="rId111"/>
    <p:sldId id="377" r:id="rId112"/>
    <p:sldId id="378" r:id="rId113"/>
    <p:sldId id="379" r:id="rId114"/>
    <p:sldId id="393" r:id="rId115"/>
    <p:sldId id="380" r:id="rId116"/>
    <p:sldId id="381" r:id="rId117"/>
    <p:sldId id="382" r:id="rId118"/>
    <p:sldId id="394" r:id="rId119"/>
    <p:sldId id="383" r:id="rId120"/>
    <p:sldId id="384" r:id="rId121"/>
    <p:sldId id="385" r:id="rId122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7CFF7C"/>
    <a:srgbClr val="A8FFA8"/>
    <a:srgbClr val="CCFFCC"/>
    <a:srgbClr val="9E9EFF"/>
    <a:srgbClr val="CCC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BDB41E6-32DD-4B2C-BCAA-1ED7E2499F52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3DB119C6-0CD2-4631-A7EF-F64876CFF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5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0663" cy="36972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83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35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19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0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0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46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8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64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1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0663" cy="36972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410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67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3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46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31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59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87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46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1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5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9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119C6-0CD2-4631-A7EF-F64876CFF0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2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68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34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27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52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881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64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78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18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14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9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37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0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2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5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4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42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70D1-0780-4F4F-88DE-3A201DFD69D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89400"/>
            <a:ext cx="9144000" cy="1168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7870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72" y="1431587"/>
            <a:ext cx="11544300" cy="980531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049829" y="55178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Chapter</a:t>
            </a:r>
            <a:r>
              <a:rPr lang="en-US" altLang="ko-KR" sz="4400" b="1" baseline="0" dirty="0">
                <a:solidFill>
                  <a:schemeClr val="bg1"/>
                </a:solidFill>
              </a:rPr>
              <a:t> - 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38125" y="2727434"/>
            <a:ext cx="11744325" cy="38940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3600" smtClean="0">
                <a:solidFill>
                  <a:schemeClr val="bg1"/>
                </a:solidFill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571500" lvl="0" indent="-571500">
              <a:buFont typeface="+mj-lt"/>
              <a:buAutoNum type="arabicPeriod"/>
            </a:pPr>
            <a:r>
              <a:rPr lang="ko-KR" altLang="en-US" dirty="0"/>
              <a:t>장 목차</a:t>
            </a: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38125" y="2409039"/>
            <a:ext cx="117443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700345" y="668026"/>
            <a:ext cx="1166648" cy="435463"/>
          </a:xfrm>
          <a:noFill/>
        </p:spPr>
        <p:txBody>
          <a:bodyPr wrap="square" rtlCol="0">
            <a:noAutofit/>
          </a:bodyPr>
          <a:lstStyle>
            <a:lvl1pPr marL="0" indent="0" algn="l">
              <a:buNone/>
              <a:defRPr lang="ko-KR" altLang="en-US" sz="4400" b="1" smtClean="0">
                <a:solidFill>
                  <a:schemeClr val="bg1"/>
                </a:solidFill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8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2463800"/>
            <a:ext cx="10515600" cy="1082675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831850" y="3487738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>
            <a:off x="831850" y="3487738"/>
            <a:ext cx="2038350" cy="10636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7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7500" y="238125"/>
            <a:ext cx="11544300" cy="460375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11544300" cy="52625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오픈소스 개발을 위한 </a:t>
            </a:r>
            <a:r>
              <a:rPr lang="en-US" altLang="ko-KR" dirty="0"/>
              <a:t>GIT </a:t>
            </a:r>
            <a:r>
              <a:rPr lang="ko-KR" altLang="en-US" dirty="0"/>
              <a:t>사용법 실습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내용 개체 틀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300787"/>
            <a:ext cx="1314450" cy="47625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317500" y="749300"/>
            <a:ext cx="115443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6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오픈소스 개발을 위한 </a:t>
            </a:r>
            <a:r>
              <a:rPr lang="en-US" altLang="ko-KR"/>
              <a:t>GIT </a:t>
            </a:r>
            <a:r>
              <a:rPr lang="ko-KR" altLang="en-US"/>
              <a:t>사용법 실습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7500" y="238125"/>
            <a:ext cx="115443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7500" y="1193800"/>
            <a:ext cx="115443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816100" y="6356350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오픈소스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 개발을 위한 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</a:rPr>
              <a:t>GIT 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사용법 실습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18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32347-66C9-43C2-922A-91CC73440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gi-bin/proxy.py?HelloProx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gi-bin/proxy.py?http://www.daum.net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neowms.sci.gsfc.nasa.gov/view.php?datasetId=SEDAC_PO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Apps/HelloWorld.html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opentutorials.org/course/307/2475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bare/dvcs-git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-Tr-kr/TadpoleForDBTools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github.com/Qgis-Tr-kr/TadpoleForDBTools/blob/master/README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explore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gum/TadpoleForDBTools/networ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angum/TadpoleForDBTools/issue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um.github.io/TadpoleForDBTools/" TargetMode="External"/><Relationship Id="rId2" Type="http://schemas.openxmlformats.org/officeDocument/2006/relationships/hyperlink" Target="https://github.com/hangum/TadpoleForDBTools/wiki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ibare/dvcs-git" TargetMode="External"/><Relationship Id="rId7" Type="http://schemas.openxmlformats.org/officeDocument/2006/relationships/hyperlink" Target="http://blog.appkr.kr/learn-n-think/comparing-workflows/" TargetMode="External"/><Relationship Id="rId2" Type="http://schemas.openxmlformats.org/officeDocument/2006/relationships/hyperlink" Target="https://git-scm.com/book/ko/v2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eshare.net/flyskykr/github-46014813" TargetMode="External"/><Relationship Id="rId5" Type="http://schemas.openxmlformats.org/officeDocument/2006/relationships/hyperlink" Target="http://marklodato.github.io/visual-git-guide/index-ko.html" TargetMode="External"/><Relationship Id="rId4" Type="http://schemas.openxmlformats.org/officeDocument/2006/relationships/hyperlink" Target="http://www.slideshare.net/einsub/svn-git-1738675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arklodato.github.io/visual-git-guide/index-ko.html" TargetMode="Externa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://blog.naver.com/PostView.nhn?blogId=lge920904&amp;logNo=22027450644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geo.kr/14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server/geoserver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sgeo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roups.google.com/group/osgeo-k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/blob/release-2_14/INST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hyperlink" Target="https://docs.google.com/document/d/1hczmpqn4NymhgPeKHDnYRbddJcEeBOuYCt-QWW68tWI/pub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ygwin.com/setup-x86.exe" TargetMode="External"/><Relationship Id="rId7" Type="http://schemas.openxmlformats.org/officeDocument/2006/relationships/hyperlink" Target="http://download.microsoft.com/download/1/D/9/1D9A6C0E-FC89-43EE-9658-B9F0E3A76983/vc_web.exe" TargetMode="External"/><Relationship Id="rId2" Type="http://schemas.openxmlformats.org/officeDocument/2006/relationships/hyperlink" Target="http://www.cmake.org/files/v3.0/cmake-3.7.2-win32-x86.ex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wnload.microsoft.com/download/A/6/A/A6AC035D-DA3F-4F0C-ADA4-37C8E5D34E3D/winsdk_web.exe" TargetMode="External"/><Relationship Id="rId5" Type="http://schemas.openxmlformats.org/officeDocument/2006/relationships/hyperlink" Target="https://www.microsoft.com/ko-kr/download/confirmation.aspx?id=17718" TargetMode="External"/><Relationship Id="rId4" Type="http://schemas.openxmlformats.org/officeDocument/2006/relationships/hyperlink" Target="http://download.osgeo.org/osgeo4w/osgeo4w-setup-x86.exe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gis/QGIS/blob/release-2_14/INSTAL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ifex.com/projects/p/geoserver/" TargetMode="External"/><Relationship Id="rId2" Type="http://schemas.openxmlformats.org/officeDocument/2006/relationships/hyperlink" Target="https://www.transifex.com/organization/qgis/dashboard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oserver.org/stable/en/developer/quickstart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eeps.krihs.re.kr/wiki/index.php/GeoServer_&#52980;&#54028;&#51068;_&#44032;&#51060;&#46300;" TargetMode="External"/><Relationship Id="rId4" Type="http://schemas.openxmlformats.org/officeDocument/2006/relationships/hyperlink" Target="https://docs.google.com/document/d/1ztTqhVDejUh_m20GmkmLv_Q9IyhwWKv8FnGS5S2L-as/pub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products/openjdk/overview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aven.apache.org/download.cgi" TargetMode="External"/><Relationship Id="rId5" Type="http://schemas.openxmlformats.org/officeDocument/2006/relationships/hyperlink" Target="https://eclipse.org/downloads/" TargetMode="External"/><Relationship Id="rId4" Type="http://schemas.openxmlformats.org/officeDocument/2006/relationships/hyperlink" Target="http://www.oracle.com/technetwork/java/javase/downloads/jdk8-downloads-2133151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oserver.org/stable/en/developer/quickstart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ists.osgeo.org/mailman/listinfo/qgis-community-team" TargetMode="External"/><Relationship Id="rId3" Type="http://schemas.openxmlformats.org/officeDocument/2006/relationships/hyperlink" Target="https://lists.sourceforge.net/lists/listinfo/geoserver-users" TargetMode="External"/><Relationship Id="rId7" Type="http://schemas.openxmlformats.org/officeDocument/2006/relationships/hyperlink" Target="http://lists.osgeo.org/mailman/listinfo/qgis-developer" TargetMode="External"/><Relationship Id="rId2" Type="http://schemas.openxmlformats.org/officeDocument/2006/relationships/hyperlink" Target="http://geoserver.org/com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ists.osgeo.org/mailman/listinfo/qgis-user" TargetMode="External"/><Relationship Id="rId5" Type="http://schemas.openxmlformats.org/officeDocument/2006/relationships/hyperlink" Target="http://www2.qgis.org/ko/site/getinvolved/mailinglists.html#qgis-mailinglists" TargetMode="External"/><Relationship Id="rId4" Type="http://schemas.openxmlformats.org/officeDocument/2006/relationships/hyperlink" Target="https://lists.sourceforge.net/lists/listinfo/geoserver-devel" TargetMode="External"/><Relationship Id="rId9" Type="http://schemas.openxmlformats.org/officeDocument/2006/relationships/hyperlink" Target="http://lists.osgeo.org/mailman/listinfo/qgis-tr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esiumjs.org/Cesium/Apps/Sandcastle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lounge.com/downloa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esiumjs.org/downloads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ub.qgis.org/projects/quantum-gis/issues" TargetMode="External"/><Relationship Id="rId2" Type="http://schemas.openxmlformats.org/officeDocument/2006/relationships/hyperlink" Target="http://www2.qgis.org/ko/site/getinvolved/development/index.html#bugs-features-and-issu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ira.codehaus.org/browse/GEOS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download-90.cg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eoserver.org/release/stable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:8080/geoserver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Apps/HelloWorld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geoser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geoserve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Apps/HelloWorld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st.github.com/jangbi882/9f6f418de3f0ac08ba9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7200" b="1" dirty="0"/>
              <a:t>오픈소스 개발 일반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공간정보아카데미 오픈소스</a:t>
            </a:r>
            <a:r>
              <a:rPr lang="en-US" altLang="ko-KR" dirty="0"/>
              <a:t>GIS </a:t>
            </a:r>
            <a:r>
              <a:rPr lang="ko-KR" altLang="en-US" dirty="0"/>
              <a:t>개발자 과정 </a:t>
            </a:r>
            <a:r>
              <a:rPr lang="en-US" altLang="ko-KR" dirty="0"/>
              <a:t>–</a:t>
            </a:r>
          </a:p>
          <a:p>
            <a:r>
              <a:rPr lang="en-US" altLang="ko-KR" dirty="0"/>
              <a:t>2017. 03. 13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7203" y="5894942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장병진</a:t>
            </a:r>
            <a:r>
              <a:rPr lang="ko-KR" altLang="en-US" dirty="0"/>
              <a:t> </a:t>
            </a:r>
            <a:r>
              <a:rPr lang="en-US" altLang="ko-KR" dirty="0"/>
              <a:t>(jangbi882@gmail.com)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10" y="5603358"/>
            <a:ext cx="2600325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25" y="5482571"/>
            <a:ext cx="2015686" cy="10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협동개발</a:t>
            </a:r>
            <a:r>
              <a:rPr lang="ko-KR" altLang="en-US" dirty="0"/>
              <a:t> 도구인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340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설치 파일을 기본 옵션으로 설치</a:t>
            </a:r>
            <a:endParaRPr lang="en-US" altLang="ko-KR" dirty="0"/>
          </a:p>
          <a:p>
            <a:r>
              <a:rPr lang="en-US" altLang="ko-KR" dirty="0"/>
              <a:t>CGI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C:\Apache24\cgi-bin</a:t>
            </a:r>
            <a:r>
              <a:rPr lang="ko-KR" altLang="en-US" dirty="0"/>
              <a:t>에 </a:t>
            </a:r>
            <a:r>
              <a:rPr lang="en-US" altLang="ko-KR" dirty="0"/>
              <a:t>proxy.py </a:t>
            </a:r>
            <a:r>
              <a:rPr lang="ko-KR" altLang="en-US" dirty="0"/>
              <a:t>복사</a:t>
            </a:r>
            <a:endParaRPr lang="en-US" altLang="ko-KR" dirty="0"/>
          </a:p>
          <a:p>
            <a:r>
              <a:rPr lang="ko-KR" altLang="en-US" dirty="0"/>
              <a:t>동작 확인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http://localhost/cgi-bin/proxy.py?HelloProxy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http://localhost/cgi-bin/proxy.py?http://www.daum.net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프로그램 설치와 구동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52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HelloWorld.html </a:t>
            </a:r>
            <a:r>
              <a:rPr lang="ko-KR" altLang="en-US" dirty="0" err="1"/>
              <a:t>재수정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http://neowms.sci.gsfc.nasa.gov/view.php?datasetId=SEDAC_POP</a:t>
            </a:r>
            <a:endParaRPr lang="en-US" altLang="ko-KR" dirty="0"/>
          </a:p>
          <a:p>
            <a:pPr lvl="1"/>
            <a:r>
              <a:rPr lang="en-US" altLang="ko-KR" dirty="0"/>
              <a:t>JAVA SCRIPT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viewer = new 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Cesium.Viewer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cesiumContainer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provider = new 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Cesium.WebMapServiceImageryProvider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57150" indent="0"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url: 'http://neowms.sci.gsfc.nasa.gov/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wms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wms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57150" indent="0"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proxy : new 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Cesium.DefaultProxy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</a:t>
            </a:r>
            <a:r>
              <a:rPr lang="en-US" altLang="ko-KR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cgi</a:t>
            </a: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-bin/proxy.py/'),</a:t>
            </a:r>
          </a:p>
          <a:p>
            <a:pPr marL="57150" indent="0"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layers : 'SEDAC_POP',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parameters : {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transparent : 'true',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format : 'image/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57150" indent="0">
              <a:buNone/>
            </a:pP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</a:p>
          <a:p>
            <a:pPr marL="57150" indent="0">
              <a:buNone/>
            </a:pPr>
            <a:r>
              <a:rPr lang="en-US" altLang="ko-KR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viewer.imageryLayers.addImageryProvider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(provider);</a:t>
            </a:r>
          </a:p>
          <a:p>
            <a:pPr marL="57150" indent="0">
              <a:buNone/>
            </a:pPr>
            <a:endParaRPr lang="en-US" altLang="ko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FE8C2E"/>
              </a:buClr>
            </a:pPr>
            <a:r>
              <a:rPr lang="en-US" altLang="ko-KR" dirty="0">
                <a:solidFill>
                  <a:prstClr val="black"/>
                </a:solidFill>
                <a:hlinkClick r:id="rId4"/>
              </a:rPr>
              <a:t>http://localhost/Apps/HelloWorld.html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다시 호출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FE8C2E"/>
              </a:buClr>
            </a:pPr>
            <a:r>
              <a:rPr lang="en-US" altLang="ko-KR" dirty="0">
                <a:solidFill>
                  <a:prstClr val="black"/>
                </a:solidFill>
              </a:rPr>
              <a:t>Proxy</a:t>
            </a:r>
            <a:r>
              <a:rPr lang="ko-KR" altLang="en-US" dirty="0">
                <a:solidFill>
                  <a:prstClr val="black"/>
                </a:solidFill>
              </a:rPr>
              <a:t>를 통하여 잘 보임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나사의 서비스를 지구본에 붙이기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592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지도서비스 성능향상 전략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Web Cache Logic </a:t>
            </a:r>
            <a:r>
              <a:rPr lang="ko-KR" altLang="en-US" dirty="0"/>
              <a:t>이해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dirty="0"/>
              <a:t>브라우저 캐시를 위한 설정</a:t>
            </a:r>
            <a:endParaRPr lang="en-US" altLang="ko-KR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dirty="0"/>
              <a:t>서버 캐시를 위한 설정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dirty="0"/>
              <a:t>상용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dirty="0"/>
              <a:t>성능향상 위한 데이터 가공</a:t>
            </a:r>
          </a:p>
          <a:p>
            <a:pPr marL="742950" indent="-7429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511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Cache Logic </a:t>
            </a:r>
            <a:r>
              <a:rPr lang="ko-KR" altLang="en-US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634101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여러가지 캐시 성공 여부에 따른 </a:t>
            </a:r>
            <a:r>
              <a:rPr lang="ko-KR" altLang="en-US" dirty="0" err="1"/>
              <a:t>속도차이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115635" y="810149"/>
            <a:ext cx="10267068" cy="5546201"/>
            <a:chOff x="1872380" y="2071390"/>
            <a:chExt cx="8472093" cy="4525963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 bwMode="gray">
            <a:xfrm>
              <a:off x="1981200" y="2071390"/>
              <a:ext cx="8229600" cy="4525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85000"/>
                <a:buFont typeface="Wingdings" pitchFamily="2" charset="2"/>
                <a:buChar char="¢"/>
                <a:defRPr lang="en-US" sz="3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85000"/>
                <a:buFont typeface="Wingdings" pitchFamily="2" charset="2"/>
                <a:buChar char="¤"/>
                <a:defRPr lang="en-US" sz="2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85000"/>
                <a:buFont typeface="Wingdings" pitchFamily="2" charset="2"/>
                <a:buChar char="¤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Char char="¤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Clr>
                  <a:schemeClr val="accent6"/>
                </a:buClr>
                <a:buSzPct val="85000"/>
                <a:buFont typeface="Wingdings" pitchFamily="2" charset="2"/>
                <a:buChar char="¤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/>
                <a:t>Text</a:t>
              </a:r>
            </a:p>
            <a:p>
              <a:pPr lvl="1"/>
              <a:r>
                <a:rPr lang="en-US" altLang="ko-KR" sz="3600"/>
                <a:t>Text</a:t>
              </a:r>
            </a:p>
            <a:p>
              <a:endParaRPr lang="en-US" altLang="ko-KR" sz="4000" dirty="0"/>
            </a:p>
          </p:txBody>
        </p:sp>
        <p:sp>
          <p:nvSpPr>
            <p:cNvPr id="8" name="자유형 7"/>
            <p:cNvSpPr/>
            <p:nvPr/>
          </p:nvSpPr>
          <p:spPr bwMode="auto">
            <a:xfrm>
              <a:off x="1872380" y="2108602"/>
              <a:ext cx="4152686" cy="4455884"/>
            </a:xfrm>
            <a:custGeom>
              <a:avLst/>
              <a:gdLst>
                <a:gd name="connsiteX0" fmla="*/ 0 w 4657060"/>
                <a:gd name="connsiteY0" fmla="*/ 0 h 4880344"/>
                <a:gd name="connsiteX1" fmla="*/ 0 w 4657060"/>
                <a:gd name="connsiteY1" fmla="*/ 4880344 h 4880344"/>
                <a:gd name="connsiteX2" fmla="*/ 2413590 w 4657060"/>
                <a:gd name="connsiteY2" fmla="*/ 4880344 h 4880344"/>
                <a:gd name="connsiteX3" fmla="*/ 2413590 w 4657060"/>
                <a:gd name="connsiteY3" fmla="*/ 2445488 h 4880344"/>
                <a:gd name="connsiteX4" fmla="*/ 4657060 w 4657060"/>
                <a:gd name="connsiteY4" fmla="*/ 2445488 h 4880344"/>
                <a:gd name="connsiteX5" fmla="*/ 4657060 w 4657060"/>
                <a:gd name="connsiteY5" fmla="*/ 1329070 h 4880344"/>
                <a:gd name="connsiteX6" fmla="*/ 2392325 w 4657060"/>
                <a:gd name="connsiteY6" fmla="*/ 1329070 h 4880344"/>
                <a:gd name="connsiteX7" fmla="*/ 2392325 w 4657060"/>
                <a:gd name="connsiteY7" fmla="*/ 21265 h 4880344"/>
                <a:gd name="connsiteX8" fmla="*/ 0 w 4657060"/>
                <a:gd name="connsiteY8" fmla="*/ 0 h 4880344"/>
                <a:gd name="connsiteX0" fmla="*/ 0 w 4657060"/>
                <a:gd name="connsiteY0" fmla="*/ 0 h 4880344"/>
                <a:gd name="connsiteX1" fmla="*/ 0 w 4657060"/>
                <a:gd name="connsiteY1" fmla="*/ 4880344 h 4880344"/>
                <a:gd name="connsiteX2" fmla="*/ 2413590 w 4657060"/>
                <a:gd name="connsiteY2" fmla="*/ 4880344 h 4880344"/>
                <a:gd name="connsiteX3" fmla="*/ 2413590 w 4657060"/>
                <a:gd name="connsiteY3" fmla="*/ 2445488 h 4880344"/>
                <a:gd name="connsiteX4" fmla="*/ 4657060 w 4657060"/>
                <a:gd name="connsiteY4" fmla="*/ 2445488 h 4880344"/>
                <a:gd name="connsiteX5" fmla="*/ 4657060 w 4657060"/>
                <a:gd name="connsiteY5" fmla="*/ 1329070 h 4880344"/>
                <a:gd name="connsiteX6" fmla="*/ 2392325 w 4657060"/>
                <a:gd name="connsiteY6" fmla="*/ 1329070 h 4880344"/>
                <a:gd name="connsiteX7" fmla="*/ 2392325 w 4657060"/>
                <a:gd name="connsiteY7" fmla="*/ 10632 h 4880344"/>
                <a:gd name="connsiteX8" fmla="*/ 0 w 4657060"/>
                <a:gd name="connsiteY8" fmla="*/ 0 h 4880344"/>
                <a:gd name="connsiteX0" fmla="*/ 0 w 4657060"/>
                <a:gd name="connsiteY0" fmla="*/ 1 h 4880345"/>
                <a:gd name="connsiteX1" fmla="*/ 0 w 4657060"/>
                <a:gd name="connsiteY1" fmla="*/ 4880345 h 4880345"/>
                <a:gd name="connsiteX2" fmla="*/ 2413590 w 4657060"/>
                <a:gd name="connsiteY2" fmla="*/ 4880345 h 4880345"/>
                <a:gd name="connsiteX3" fmla="*/ 2413590 w 4657060"/>
                <a:gd name="connsiteY3" fmla="*/ 2445489 h 4880345"/>
                <a:gd name="connsiteX4" fmla="*/ 4657060 w 4657060"/>
                <a:gd name="connsiteY4" fmla="*/ 2445489 h 4880345"/>
                <a:gd name="connsiteX5" fmla="*/ 4657060 w 4657060"/>
                <a:gd name="connsiteY5" fmla="*/ 1329071 h 4880345"/>
                <a:gd name="connsiteX6" fmla="*/ 2392325 w 4657060"/>
                <a:gd name="connsiteY6" fmla="*/ 1329071 h 4880345"/>
                <a:gd name="connsiteX7" fmla="*/ 2392325 w 4657060"/>
                <a:gd name="connsiteY7" fmla="*/ 0 h 4880345"/>
                <a:gd name="connsiteX8" fmla="*/ 0 w 4657060"/>
                <a:gd name="connsiteY8" fmla="*/ 1 h 48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7060" h="4880345">
                  <a:moveTo>
                    <a:pt x="0" y="1"/>
                  </a:moveTo>
                  <a:lnTo>
                    <a:pt x="0" y="4880345"/>
                  </a:lnTo>
                  <a:lnTo>
                    <a:pt x="2413590" y="4880345"/>
                  </a:lnTo>
                  <a:lnTo>
                    <a:pt x="2413590" y="2445489"/>
                  </a:lnTo>
                  <a:lnTo>
                    <a:pt x="4657060" y="2445489"/>
                  </a:lnTo>
                  <a:lnTo>
                    <a:pt x="4657060" y="1329071"/>
                  </a:lnTo>
                  <a:lnTo>
                    <a:pt x="2392325" y="1329071"/>
                  </a:lnTo>
                  <a:lnTo>
                    <a:pt x="23923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      Web Browser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4520854" y="4434695"/>
              <a:ext cx="5823619" cy="130727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GIS Server</a:t>
              </a:r>
              <a:endParaRPr kumimoji="1"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2003599" y="2450154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URI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요청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003343" y="2943243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dirty="0">
                  <a:latin typeface="맑은 고딕" pitchFamily="50" charset="-127"/>
                  <a:ea typeface="맑은 고딕" pitchFamily="50" charset="-127"/>
                </a:rPr>
                <a:t>Browser Cache </a:t>
              </a:r>
              <a:r>
                <a:rPr kumimoji="1" lang="ko-KR" altLang="en-US" sz="1600" dirty="0">
                  <a:latin typeface="맑은 고딕" pitchFamily="50" charset="-127"/>
                  <a:ea typeface="맑은 고딕" pitchFamily="50" charset="-127"/>
                </a:rPr>
                <a:t>확인</a:t>
              </a:r>
            </a:p>
          </p:txBody>
        </p:sp>
        <p:sp>
          <p:nvSpPr>
            <p:cNvPr id="12" name="순서도: 판단 11"/>
            <p:cNvSpPr/>
            <p:nvPr/>
          </p:nvSpPr>
          <p:spPr bwMode="auto">
            <a:xfrm>
              <a:off x="2170460" y="3413169"/>
              <a:ext cx="1573128" cy="262981"/>
            </a:xfrm>
            <a:prstGeom prst="flowChartDecision">
              <a:avLst/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있는가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순서도: 판단 12"/>
            <p:cNvSpPr/>
            <p:nvPr/>
          </p:nvSpPr>
          <p:spPr bwMode="auto">
            <a:xfrm>
              <a:off x="2165275" y="4005943"/>
              <a:ext cx="1573128" cy="262981"/>
            </a:xfrm>
            <a:prstGeom prst="flowChartDecision">
              <a:avLst/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유효기간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 bwMode="auto">
            <a:xfrm>
              <a:off x="2003342" y="4521128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Browser Cache Hit!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순서도: 연결자 14"/>
            <p:cNvSpPr/>
            <p:nvPr/>
          </p:nvSpPr>
          <p:spPr bwMode="auto">
            <a:xfrm>
              <a:off x="2768692" y="6176943"/>
              <a:ext cx="385256" cy="361599"/>
            </a:xfrm>
            <a:prstGeom prst="flowChartConnector">
              <a:avLst/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End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 bwMode="auto">
            <a:xfrm>
              <a:off x="4007179" y="3962295"/>
              <a:ext cx="1906850" cy="340909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헤더에 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If-Modified-Since: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 err="1">
                  <a:latin typeface="맑은 고딕" pitchFamily="50" charset="-127"/>
                  <a:ea typeface="맑은 고딕" pitchFamily="50" charset="-127"/>
                </a:rPr>
                <a:t>LastModifiedTime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붙여 요청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 bwMode="auto">
            <a:xfrm>
              <a:off x="3992270" y="3403460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 err="1">
                  <a:latin typeface="맑은 고딕" pitchFamily="50" charset="-127"/>
                  <a:ea typeface="맑은 고딕" pitchFamily="50" charset="-127"/>
                </a:rPr>
                <a:t>컨텐츠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 요청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 bwMode="auto">
            <a:xfrm>
              <a:off x="4658778" y="5211220"/>
              <a:ext cx="1297279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304 not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modified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순서도: 판단 18"/>
            <p:cNvSpPr/>
            <p:nvPr/>
          </p:nvSpPr>
          <p:spPr bwMode="auto">
            <a:xfrm>
              <a:off x="4520853" y="4730548"/>
              <a:ext cx="1573128" cy="262981"/>
            </a:xfrm>
            <a:prstGeom prst="flowChartDecision">
              <a:avLst/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새 버전이 있는가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 bwMode="auto">
            <a:xfrm>
              <a:off x="8373412" y="4674510"/>
              <a:ext cx="1906850" cy="366320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 err="1">
                  <a:latin typeface="맑은 고딕" pitchFamily="50" charset="-127"/>
                  <a:ea typeface="맑은 고딕" pitchFamily="50" charset="-127"/>
                </a:rPr>
                <a:t>컨텐츠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 생산 </a:t>
              </a:r>
              <a:endParaRPr lang="en-US" altLang="ko-KR" sz="1100" dirty="0"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1100" dirty="0" err="1">
                  <a:latin typeface="맑은 고딕" pitchFamily="50" charset="-127"/>
                  <a:ea typeface="맑은 고딕" pitchFamily="50" charset="-127"/>
                </a:rPr>
                <a:t>GeoServer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순서도: 판단 20"/>
            <p:cNvSpPr/>
            <p:nvPr/>
          </p:nvSpPr>
          <p:spPr bwMode="auto">
            <a:xfrm>
              <a:off x="6498242" y="4720840"/>
              <a:ext cx="1573128" cy="262981"/>
            </a:xfrm>
            <a:prstGeom prst="flowChartDecision">
              <a:avLst/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서버캐시에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있는가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6333123" y="5213899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>
                  <a:latin typeface="맑은 고딕" pitchFamily="50" charset="-127"/>
                  <a:ea typeface="맑은 고딕" pitchFamily="50" charset="-127"/>
                </a:rPr>
                <a:t>200 OK + </a:t>
              </a:r>
              <a:r>
                <a:rPr kumimoji="1" lang="ko-KR" altLang="en-US" sz="1100" dirty="0" err="1">
                  <a:latin typeface="맑은 고딕" pitchFamily="50" charset="-127"/>
                  <a:ea typeface="맑은 고딕" pitchFamily="50" charset="-127"/>
                </a:rPr>
                <a:t>컨텐츠</a:t>
              </a:r>
              <a:r>
                <a:rPr kumimoji="1" lang="ko-KR" altLang="en-US" sz="1100" dirty="0">
                  <a:latin typeface="맑은 고딕" pitchFamily="50" charset="-127"/>
                  <a:ea typeface="맑은 고딕" pitchFamily="50" charset="-127"/>
                </a:rPr>
                <a:t> 전송</a:t>
              </a:r>
            </a:p>
          </p:txBody>
        </p:sp>
        <p:cxnSp>
          <p:nvCxnSpPr>
            <p:cNvPr id="23" name="꺾인 연결선 22"/>
            <p:cNvCxnSpPr>
              <a:stCxn id="10" idx="2"/>
              <a:endCxn id="11" idx="0"/>
            </p:cNvCxnSpPr>
            <p:nvPr/>
          </p:nvCxnSpPr>
          <p:spPr bwMode="auto">
            <a:xfrm rot="5400000">
              <a:off x="2847935" y="2834153"/>
              <a:ext cx="217925" cy="256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꺾인 연결선 23"/>
            <p:cNvCxnSpPr>
              <a:stCxn id="11" idx="2"/>
              <a:endCxn id="12" idx="0"/>
            </p:cNvCxnSpPr>
            <p:nvPr/>
          </p:nvCxnSpPr>
          <p:spPr bwMode="auto">
            <a:xfrm rot="16200000" flipH="1">
              <a:off x="2859516" y="3315659"/>
              <a:ext cx="194760" cy="256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꺾인 연결선 24"/>
            <p:cNvCxnSpPr>
              <a:stCxn id="12" idx="2"/>
              <a:endCxn id="13" idx="0"/>
            </p:cNvCxnSpPr>
            <p:nvPr/>
          </p:nvCxnSpPr>
          <p:spPr bwMode="auto">
            <a:xfrm rot="5400000">
              <a:off x="2789537" y="3838454"/>
              <a:ext cx="329793" cy="5185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꺾인 연결선 25"/>
            <p:cNvCxnSpPr>
              <a:stCxn id="12" idx="3"/>
              <a:endCxn id="17" idx="1"/>
            </p:cNvCxnSpPr>
            <p:nvPr/>
          </p:nvCxnSpPr>
          <p:spPr bwMode="auto">
            <a:xfrm flipV="1">
              <a:off x="3743588" y="3541042"/>
              <a:ext cx="248682" cy="3616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꺾인 연결선 26"/>
            <p:cNvCxnSpPr>
              <a:stCxn id="13" idx="3"/>
              <a:endCxn id="16" idx="1"/>
            </p:cNvCxnSpPr>
            <p:nvPr/>
          </p:nvCxnSpPr>
          <p:spPr bwMode="auto">
            <a:xfrm flipV="1">
              <a:off x="3738403" y="4132749"/>
              <a:ext cx="268776" cy="4684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꺾인 연결선 27"/>
            <p:cNvCxnSpPr>
              <a:stCxn id="17" idx="3"/>
              <a:endCxn id="21" idx="0"/>
            </p:cNvCxnSpPr>
            <p:nvPr/>
          </p:nvCxnSpPr>
          <p:spPr bwMode="auto">
            <a:xfrm>
              <a:off x="5899121" y="3541043"/>
              <a:ext cx="1385685" cy="1179797"/>
            </a:xfrm>
            <a:prstGeom prst="bentConnector2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꺾인 연결선 28"/>
            <p:cNvCxnSpPr>
              <a:stCxn id="21" idx="3"/>
              <a:endCxn id="20" idx="1"/>
            </p:cNvCxnSpPr>
            <p:nvPr/>
          </p:nvCxnSpPr>
          <p:spPr bwMode="auto">
            <a:xfrm>
              <a:off x="8071371" y="4852331"/>
              <a:ext cx="302043" cy="5341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꺾인 연결선 29"/>
            <p:cNvCxnSpPr>
              <a:stCxn id="21" idx="2"/>
              <a:endCxn id="22" idx="0"/>
            </p:cNvCxnSpPr>
            <p:nvPr/>
          </p:nvCxnSpPr>
          <p:spPr bwMode="auto">
            <a:xfrm rot="16200000" flipH="1">
              <a:off x="7170638" y="5097988"/>
              <a:ext cx="230079" cy="1743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꺾인 연결선 30"/>
            <p:cNvCxnSpPr>
              <a:stCxn id="20" idx="2"/>
              <a:endCxn id="22" idx="3"/>
            </p:cNvCxnSpPr>
            <p:nvPr/>
          </p:nvCxnSpPr>
          <p:spPr bwMode="auto">
            <a:xfrm rot="5400000">
              <a:off x="8628082" y="4652723"/>
              <a:ext cx="310651" cy="1086864"/>
            </a:xfrm>
            <a:prstGeom prst="bentConnector2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꺾인 연결선 31"/>
            <p:cNvCxnSpPr>
              <a:stCxn id="19" idx="2"/>
              <a:endCxn id="18" idx="0"/>
            </p:cNvCxnSpPr>
            <p:nvPr/>
          </p:nvCxnSpPr>
          <p:spPr bwMode="auto">
            <a:xfrm rot="5400000">
              <a:off x="5198571" y="5102510"/>
              <a:ext cx="217692" cy="11325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꺾인 연결선 32"/>
            <p:cNvCxnSpPr>
              <a:stCxn id="16" idx="2"/>
              <a:endCxn id="19" idx="0"/>
            </p:cNvCxnSpPr>
            <p:nvPr/>
          </p:nvCxnSpPr>
          <p:spPr bwMode="auto">
            <a:xfrm rot="16200000" flipH="1">
              <a:off x="4920338" y="4343469"/>
              <a:ext cx="427344" cy="346812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꺾인 연결선 33"/>
            <p:cNvCxnSpPr>
              <a:stCxn id="13" idx="2"/>
              <a:endCxn id="14" idx="0"/>
            </p:cNvCxnSpPr>
            <p:nvPr/>
          </p:nvCxnSpPr>
          <p:spPr bwMode="auto">
            <a:xfrm rot="16200000" flipH="1">
              <a:off x="2828201" y="4392561"/>
              <a:ext cx="252205" cy="4928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모서리가 둥근 직사각형 34"/>
            <p:cNvSpPr/>
            <p:nvPr/>
          </p:nvSpPr>
          <p:spPr bwMode="auto">
            <a:xfrm>
              <a:off x="2003341" y="5671669"/>
              <a:ext cx="1906850" cy="275164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 err="1">
                  <a:latin typeface="맑은 고딕" pitchFamily="50" charset="-127"/>
                  <a:ea typeface="맑은 고딕" pitchFamily="50" charset="-127"/>
                </a:rPr>
                <a:t>컨텐츠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 사용</a:t>
              </a:r>
              <a:endParaRPr kumimoji="1"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6" name="꺾인 연결선 35"/>
            <p:cNvCxnSpPr>
              <a:stCxn id="14" idx="2"/>
              <a:endCxn id="35" idx="0"/>
            </p:cNvCxnSpPr>
            <p:nvPr/>
          </p:nvCxnSpPr>
          <p:spPr bwMode="auto">
            <a:xfrm rot="5400000">
              <a:off x="2519080" y="5233982"/>
              <a:ext cx="875377" cy="1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꺾인 연결선 36"/>
            <p:cNvCxnSpPr>
              <a:stCxn id="35" idx="2"/>
              <a:endCxn id="15" idx="0"/>
            </p:cNvCxnSpPr>
            <p:nvPr/>
          </p:nvCxnSpPr>
          <p:spPr bwMode="auto">
            <a:xfrm rot="16200000" flipH="1">
              <a:off x="2843989" y="6059610"/>
              <a:ext cx="230108" cy="4554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꺾인 연결선 37"/>
            <p:cNvCxnSpPr>
              <a:stCxn id="18" idx="1"/>
              <a:endCxn id="35" idx="3"/>
            </p:cNvCxnSpPr>
            <p:nvPr/>
          </p:nvCxnSpPr>
          <p:spPr bwMode="auto">
            <a:xfrm rot="10800000" flipV="1">
              <a:off x="3910192" y="5348802"/>
              <a:ext cx="748586" cy="460449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꺾인 연결선 38"/>
            <p:cNvCxnSpPr>
              <a:stCxn id="22" idx="2"/>
              <a:endCxn id="35" idx="3"/>
            </p:cNvCxnSpPr>
            <p:nvPr/>
          </p:nvCxnSpPr>
          <p:spPr bwMode="auto">
            <a:xfrm rot="5400000">
              <a:off x="5438277" y="3960978"/>
              <a:ext cx="320188" cy="3376358"/>
            </a:xfrm>
            <a:prstGeom prst="bentConnector2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꺾인 연결선 39"/>
            <p:cNvCxnSpPr>
              <a:stCxn id="19" idx="3"/>
              <a:endCxn id="21" idx="1"/>
            </p:cNvCxnSpPr>
            <p:nvPr/>
          </p:nvCxnSpPr>
          <p:spPr bwMode="auto">
            <a:xfrm flipV="1">
              <a:off x="6093982" y="4852330"/>
              <a:ext cx="404261" cy="9708"/>
            </a:xfrm>
            <a:prstGeom prst="bentConnector3">
              <a:avLst/>
            </a:prstGeom>
            <a:solidFill>
              <a:srgbClr val="CFE7F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617150" y="3336378"/>
              <a:ext cx="303175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No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95537" y="3625592"/>
              <a:ext cx="321693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Yes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46726" y="4223938"/>
              <a:ext cx="528043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Remain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13519" y="3895212"/>
              <a:ext cx="453969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Expire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74671" y="4969414"/>
              <a:ext cx="303175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No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78239" y="4664802"/>
              <a:ext cx="321693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Yes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61321" y="4796293"/>
              <a:ext cx="953969" cy="376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0.1 </a:t>
              </a:r>
              <a:r>
                <a:rPr lang="en-US" altLang="ko-KR" sz="24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ms</a:t>
              </a:r>
              <a:endPara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63474" y="5484365"/>
              <a:ext cx="887832" cy="376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10 </a:t>
              </a:r>
              <a:r>
                <a:rPr lang="en-US" altLang="ko-KR" sz="24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ms</a:t>
              </a:r>
              <a:endPara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63168" y="5489063"/>
              <a:ext cx="887832" cy="376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50 </a:t>
              </a:r>
              <a:r>
                <a:rPr lang="en-US" altLang="ko-KR" sz="24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ms</a:t>
              </a:r>
              <a:endPara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52923" y="4657922"/>
              <a:ext cx="303175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No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31310" y="4947135"/>
              <a:ext cx="321693" cy="20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i="1" dirty="0">
                  <a:latin typeface="맑은 고딕" pitchFamily="50" charset="-127"/>
                  <a:ea typeface="맑은 고딕" pitchFamily="50" charset="-127"/>
                </a:rPr>
                <a:t>Yes</a:t>
              </a:r>
              <a:endParaRPr lang="ko-KR" altLang="en-US" sz="1050" i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783407" y="5348801"/>
              <a:ext cx="1034657" cy="376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500 </a:t>
              </a:r>
              <a:r>
                <a:rPr lang="en-US" altLang="ko-KR" sz="24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ms</a:t>
              </a:r>
              <a:endPara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897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서버캐시와</a:t>
            </a:r>
            <a:r>
              <a:rPr lang="ko-KR" altLang="en-US" dirty="0"/>
              <a:t> 브라우저캐시가 모두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66253" y="895361"/>
            <a:ext cx="9391236" cy="5460989"/>
            <a:chOff x="1707688" y="895361"/>
            <a:chExt cx="8580542" cy="4657215"/>
          </a:xfrm>
        </p:grpSpPr>
        <p:grpSp>
          <p:nvGrpSpPr>
            <p:cNvPr id="5" name="그룹 4"/>
            <p:cNvGrpSpPr/>
            <p:nvPr/>
          </p:nvGrpSpPr>
          <p:grpSpPr>
            <a:xfrm>
              <a:off x="2106398" y="1157146"/>
              <a:ext cx="1872208" cy="1152128"/>
              <a:chOff x="1187624" y="1484784"/>
              <a:chExt cx="1872208" cy="115212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187624" y="1628800"/>
                <a:ext cx="1872208" cy="100811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rgbClr val="6076B4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2000" kern="0" dirty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Client A</a:t>
                </a:r>
                <a:endParaRPr lang="ko-KR" altLang="en-US" sz="20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187624" y="1484784"/>
                <a:ext cx="1872208" cy="144016"/>
              </a:xfrm>
              <a:prstGeom prst="rect">
                <a:avLst/>
              </a:prstGeom>
              <a:gradFill rotWithShape="1">
                <a:gsLst>
                  <a:gs pos="0">
                    <a:srgbClr val="6076B4">
                      <a:shade val="51000"/>
                      <a:satMod val="130000"/>
                    </a:srgbClr>
                  </a:gs>
                  <a:gs pos="80000">
                    <a:srgbClr val="6076B4">
                      <a:shade val="93000"/>
                      <a:satMod val="130000"/>
                    </a:srgbClr>
                  </a:gs>
                  <a:gs pos="100000">
                    <a:srgbClr val="6076B4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2000" kern="0">
                  <a:solidFill>
                    <a:sysClr val="window" lastClr="FFFFFF"/>
                  </a:solidFill>
                  <a:latin typeface="Palatino Linotype"/>
                  <a:ea typeface="맑은 고딕"/>
                </a:endParaRPr>
              </a:p>
            </p:txBody>
          </p:sp>
        </p:grpSp>
        <p:sp>
          <p:nvSpPr>
            <p:cNvPr id="8" name="정육면체 7"/>
            <p:cNvSpPr/>
            <p:nvPr/>
          </p:nvSpPr>
          <p:spPr>
            <a:xfrm>
              <a:off x="2347545" y="3866291"/>
              <a:ext cx="5276389" cy="1678759"/>
            </a:xfrm>
            <a:prstGeom prst="cube">
              <a:avLst>
                <a:gd name="adj" fmla="val 12110"/>
              </a:avLst>
            </a:prstGeom>
            <a:solidFill>
              <a:srgbClr val="6076B4"/>
            </a:solidFill>
            <a:ln w="28575" cap="flat" cmpd="sng" algn="ctr">
              <a:solidFill>
                <a:srgbClr val="6076B4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000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App Server</a:t>
              </a:r>
              <a:endParaRPr lang="ko-KR" altLang="en-US" sz="200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" name="원통 8"/>
            <p:cNvSpPr/>
            <p:nvPr/>
          </p:nvSpPr>
          <p:spPr>
            <a:xfrm>
              <a:off x="5534892" y="4248906"/>
              <a:ext cx="1512168" cy="1152128"/>
            </a:xfrm>
            <a:prstGeom prst="can">
              <a:avLst/>
            </a:prstGeom>
            <a:gradFill rotWithShape="1">
              <a:gsLst>
                <a:gs pos="0">
                  <a:srgbClr val="846648">
                    <a:tint val="50000"/>
                    <a:satMod val="300000"/>
                  </a:srgbClr>
                </a:gs>
                <a:gs pos="35000">
                  <a:srgbClr val="846648">
                    <a:tint val="37000"/>
                    <a:satMod val="300000"/>
                  </a:srgbClr>
                </a:gs>
                <a:gs pos="100000">
                  <a:srgbClr val="84664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4664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Server</a:t>
              </a:r>
            </a:p>
            <a:p>
              <a:pPr algn="ctr" latinLnBrk="0"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Cache</a:t>
              </a:r>
              <a:endParaRPr lang="ko-KR" altLang="en-US" sz="16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해 9"/>
            <p:cNvSpPr/>
            <p:nvPr/>
          </p:nvSpPr>
          <p:spPr>
            <a:xfrm>
              <a:off x="2470657" y="4097365"/>
              <a:ext cx="1512168" cy="1455210"/>
            </a:xfrm>
            <a:prstGeom prst="sun">
              <a:avLst>
                <a:gd name="adj" fmla="val 12500"/>
              </a:avLst>
            </a:prstGeom>
            <a:gradFill rotWithShape="1">
              <a:gsLst>
                <a:gs pos="0">
                  <a:srgbClr val="63891F">
                    <a:tint val="50000"/>
                    <a:satMod val="300000"/>
                  </a:srgbClr>
                </a:gs>
                <a:gs pos="35000">
                  <a:srgbClr val="63891F">
                    <a:tint val="37000"/>
                    <a:satMod val="300000"/>
                  </a:srgbClr>
                </a:gs>
                <a:gs pos="100000">
                  <a:srgbClr val="63891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6389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Contents </a:t>
              </a: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Builder</a:t>
              </a:r>
              <a:endParaRPr lang="ko-KR" altLang="en-US" sz="16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원통 10"/>
            <p:cNvSpPr/>
            <p:nvPr/>
          </p:nvSpPr>
          <p:spPr>
            <a:xfrm>
              <a:off x="3798586" y="1800634"/>
              <a:ext cx="756084" cy="504056"/>
            </a:xfrm>
            <a:prstGeom prst="can">
              <a:avLst/>
            </a:prstGeom>
            <a:solidFill>
              <a:srgbClr val="6076B4"/>
            </a:solidFill>
            <a:ln w="28575" cap="flat" cmpd="sng" algn="ctr">
              <a:solidFill>
                <a:srgbClr val="6076B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Browse</a:t>
              </a:r>
            </a:p>
            <a:p>
              <a:pPr algn="ctr" latinLnBrk="0">
                <a:defRPr/>
              </a:pPr>
              <a:r>
                <a:rPr lang="en-US" altLang="ko-KR" sz="1050" kern="0" dirty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Cache</a:t>
              </a:r>
              <a:endParaRPr lang="ko-KR" altLang="en-US" sz="1050" kern="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346758" y="1172359"/>
              <a:ext cx="1872208" cy="1152128"/>
              <a:chOff x="1187624" y="1484784"/>
              <a:chExt cx="1872208" cy="115212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187624" y="1628800"/>
                <a:ext cx="1872208" cy="100811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rgbClr val="6076B4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2000" kern="0" dirty="0">
                    <a:solidFill>
                      <a:sysClr val="windowText" lastClr="000000"/>
                    </a:solidFill>
                    <a:latin typeface="맑은 고딕" pitchFamily="50" charset="-127"/>
                    <a:ea typeface="맑은 고딕" pitchFamily="50" charset="-127"/>
                  </a:rPr>
                  <a:t>Client B</a:t>
                </a:r>
                <a:endParaRPr lang="ko-KR" altLang="en-US" sz="20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187624" y="1484784"/>
                <a:ext cx="1872208" cy="144016"/>
              </a:xfrm>
              <a:prstGeom prst="rect">
                <a:avLst/>
              </a:prstGeom>
              <a:gradFill rotWithShape="1">
                <a:gsLst>
                  <a:gs pos="0">
                    <a:srgbClr val="6076B4">
                      <a:shade val="51000"/>
                      <a:satMod val="130000"/>
                    </a:srgbClr>
                  </a:gs>
                  <a:gs pos="80000">
                    <a:srgbClr val="6076B4">
                      <a:shade val="93000"/>
                      <a:satMod val="130000"/>
                    </a:srgbClr>
                  </a:gs>
                  <a:gs pos="100000">
                    <a:srgbClr val="6076B4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2000" kern="0">
                  <a:solidFill>
                    <a:sysClr val="window" lastClr="FFFFFF"/>
                  </a:solidFill>
                  <a:latin typeface="Palatino Linotype"/>
                  <a:ea typeface="맑은 고딕"/>
                </a:endParaRPr>
              </a:p>
            </p:txBody>
          </p:sp>
        </p:grpSp>
        <p:sp>
          <p:nvSpPr>
            <p:cNvPr id="15" name="원통 14"/>
            <p:cNvSpPr/>
            <p:nvPr/>
          </p:nvSpPr>
          <p:spPr>
            <a:xfrm>
              <a:off x="7038946" y="1815847"/>
              <a:ext cx="756084" cy="504056"/>
            </a:xfrm>
            <a:prstGeom prst="can">
              <a:avLst/>
            </a:prstGeom>
            <a:solidFill>
              <a:srgbClr val="6076B4"/>
            </a:solidFill>
            <a:ln w="28575" cap="flat" cmpd="sng" algn="ctr">
              <a:solidFill>
                <a:srgbClr val="6076B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Browse</a:t>
              </a:r>
            </a:p>
            <a:p>
              <a:pPr algn="ctr" latinLnBrk="0">
                <a:defRPr/>
              </a:pPr>
              <a:r>
                <a:rPr lang="en-US" altLang="ko-KR" sz="1050" kern="0" dirty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Cache</a:t>
              </a:r>
              <a:endParaRPr lang="ko-KR" altLang="en-US" sz="1050" kern="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2682462" y="2304690"/>
              <a:ext cx="0" cy="1656184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 rot="5400000">
              <a:off x="1928429" y="2929781"/>
              <a:ext cx="1241569" cy="23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①</a:t>
              </a:r>
              <a:r>
                <a:rPr lang="en-US" altLang="ko-KR" sz="1050" b="1" dirty="0">
                  <a:latin typeface="+mn-ea"/>
                </a:rPr>
                <a:t>Request</a:t>
              </a:r>
              <a:r>
                <a:rPr lang="ko-KR" altLang="en-US" sz="1050" b="1" dirty="0">
                  <a:latin typeface="+mn-ea"/>
                </a:rPr>
                <a:t> </a:t>
              </a:r>
              <a:r>
                <a:rPr lang="en-US" altLang="ko-KR" sz="1050" b="1" dirty="0">
                  <a:latin typeface="+mn-ea"/>
                </a:rPr>
                <a:t>Contents</a:t>
              </a:r>
            </a:p>
          </p:txBody>
        </p:sp>
        <p:sp>
          <p:nvSpPr>
            <p:cNvPr id="18" name="원호 17"/>
            <p:cNvSpPr/>
            <p:nvPr/>
          </p:nvSpPr>
          <p:spPr>
            <a:xfrm rot="5400000" flipV="1">
              <a:off x="2625537" y="3820670"/>
              <a:ext cx="631385" cy="553391"/>
            </a:xfrm>
            <a:prstGeom prst="arc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Palatino Linotype"/>
                <a:ea typeface="맑은 고딕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07688" y="4097366"/>
              <a:ext cx="1015278" cy="492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+mn-ea"/>
                </a:defRPr>
              </a:lvl1pPr>
            </a:lstStyle>
            <a:p>
              <a:pPr latinLnBrk="0">
                <a:defRPr/>
              </a:pPr>
              <a:r>
                <a:rPr lang="ko-KR" altLang="en-US" sz="1050" kern="0" dirty="0">
                  <a:solidFill>
                    <a:sysClr val="windowText" lastClr="000000"/>
                  </a:solidFill>
                  <a:latin typeface="맑은 고딕"/>
                </a:rPr>
                <a:t>②</a:t>
              </a: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/>
                </a:rPr>
                <a:t>Check cache</a:t>
              </a:r>
            </a:p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/>
                </a:rPr>
                <a:t>  and ask the </a:t>
              </a:r>
            </a:p>
            <a:p>
              <a:pPr latinLnBrk="0">
                <a:defRPr/>
              </a:pPr>
              <a:r>
                <a:rPr lang="en-US" altLang="ko-KR" sz="1050" kern="0" dirty="0">
                  <a:solidFill>
                    <a:sysClr val="windowText" lastClr="000000"/>
                  </a:solidFill>
                  <a:latin typeface="맑은 고딕"/>
                </a:rPr>
                <a:t>  Production</a:t>
              </a:r>
              <a:endParaRPr lang="ko-KR" altLang="en-US" sz="1050" kern="0" dirty="0">
                <a:solidFill>
                  <a:sysClr val="windowText" lastClr="000000"/>
                </a:solidFill>
                <a:latin typeface="맑은 고딕"/>
              </a:endParaRPr>
            </a:p>
          </p:txBody>
        </p:sp>
        <p:cxnSp>
          <p:nvCxnSpPr>
            <p:cNvPr id="20" name="직선 화살표 연결선 19"/>
            <p:cNvCxnSpPr>
              <a:stCxn id="10" idx="3"/>
            </p:cNvCxnSpPr>
            <p:nvPr/>
          </p:nvCxnSpPr>
          <p:spPr>
            <a:xfrm>
              <a:off x="3982826" y="4824970"/>
              <a:ext cx="1552067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1" name="직선 화살표 연결선 20"/>
            <p:cNvCxnSpPr/>
            <p:nvPr/>
          </p:nvCxnSpPr>
          <p:spPr>
            <a:xfrm flipH="1" flipV="1">
              <a:off x="4325316" y="2324488"/>
              <a:ext cx="1381483" cy="2016543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" name="원호 21"/>
            <p:cNvSpPr/>
            <p:nvPr/>
          </p:nvSpPr>
          <p:spPr>
            <a:xfrm rot="5400000" flipV="1">
              <a:off x="4286319" y="1511953"/>
              <a:ext cx="631385" cy="553391"/>
            </a:xfrm>
            <a:prstGeom prst="arc">
              <a:avLst>
                <a:gd name="adj1" fmla="val 21228226"/>
                <a:gd name="adj2" fmla="val 17502685"/>
              </a:avLst>
            </a:prstGeom>
            <a:noFill/>
            <a:ln w="57150" cap="flat" cmpd="sng" algn="ctr">
              <a:solidFill>
                <a:srgbClr val="63891F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Palatino Linotype"/>
                <a:ea typeface="맑은 고딕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922822" y="2324488"/>
              <a:ext cx="0" cy="1636387"/>
            </a:xfrm>
            <a:prstGeom prst="straightConnector1">
              <a:avLst/>
            </a:prstGeom>
            <a:noFill/>
            <a:ln w="57150" cap="flat" cmpd="sng" algn="ctr">
              <a:solidFill>
                <a:srgbClr val="E68422">
                  <a:lumMod val="7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" name="원호 23"/>
            <p:cNvSpPr/>
            <p:nvPr/>
          </p:nvSpPr>
          <p:spPr>
            <a:xfrm rot="5400000" flipV="1">
              <a:off x="5883826" y="3818114"/>
              <a:ext cx="631385" cy="553391"/>
            </a:xfrm>
            <a:prstGeom prst="arc">
              <a:avLst/>
            </a:prstGeom>
            <a:noFill/>
            <a:ln w="57150" cap="flat" cmpd="sng" algn="ctr">
              <a:solidFill>
                <a:srgbClr val="E68422">
                  <a:lumMod val="7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Palatino Linotype"/>
                <a:ea typeface="맑은 고딕"/>
              </a:endParaRPr>
            </a:p>
          </p:txBody>
        </p:sp>
        <p:cxnSp>
          <p:nvCxnSpPr>
            <p:cNvPr id="25" name="직선 화살표 연결선 24"/>
            <p:cNvCxnSpPr>
              <a:endCxn id="15" idx="3"/>
            </p:cNvCxnSpPr>
            <p:nvPr/>
          </p:nvCxnSpPr>
          <p:spPr>
            <a:xfrm flipV="1">
              <a:off x="6476214" y="2319903"/>
              <a:ext cx="940775" cy="2090598"/>
            </a:xfrm>
            <a:prstGeom prst="straightConnector1">
              <a:avLst/>
            </a:prstGeom>
            <a:noFill/>
            <a:ln w="57150" cap="flat" cmpd="sng" algn="ctr">
              <a:solidFill>
                <a:srgbClr val="E68422">
                  <a:lumMod val="75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6" name="원호 25"/>
            <p:cNvSpPr/>
            <p:nvPr/>
          </p:nvSpPr>
          <p:spPr>
            <a:xfrm rot="5400000" flipV="1">
              <a:off x="3482894" y="2027995"/>
              <a:ext cx="631385" cy="553391"/>
            </a:xfrm>
            <a:prstGeom prst="arc">
              <a:avLst>
                <a:gd name="adj1" fmla="val 16200000"/>
                <a:gd name="adj2" fmla="val 5586582"/>
              </a:avLst>
            </a:prstGeom>
            <a:noFill/>
            <a:ln w="57150" cap="flat" cmpd="sng" algn="ctr">
              <a:solidFill>
                <a:srgbClr val="63891F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Palatino Linotype"/>
                <a:ea typeface="맑은 고딕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75282" y="4837079"/>
              <a:ext cx="1312597" cy="216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③Storage Contents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07711" y="3944885"/>
              <a:ext cx="1097297" cy="367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⑧Check cache </a:t>
              </a:r>
            </a:p>
            <a:p>
              <a:r>
                <a:rPr lang="en-US" altLang="ko-KR" sz="1050" b="1" dirty="0">
                  <a:latin typeface="+mn-ea"/>
                </a:rPr>
                <a:t>and reuse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76629" y="895361"/>
              <a:ext cx="1059745" cy="49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⑥Check browser cache and reuse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06730" y="2592722"/>
              <a:ext cx="1233508" cy="367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⑤</a:t>
              </a:r>
              <a:r>
                <a:rPr lang="en-US" altLang="ko-KR" sz="1050" b="1" dirty="0">
                  <a:latin typeface="+mn-ea"/>
                </a:rPr>
                <a:t>Request </a:t>
              </a:r>
            </a:p>
            <a:p>
              <a:r>
                <a:rPr lang="en-US" altLang="ko-KR" sz="1050" b="1" dirty="0">
                  <a:latin typeface="+mn-ea"/>
                </a:rPr>
                <a:t>   Same</a:t>
              </a:r>
              <a:r>
                <a:rPr lang="ko-KR" altLang="en-US" sz="1050" b="1" dirty="0">
                  <a:latin typeface="+mn-ea"/>
                </a:rPr>
                <a:t> </a:t>
              </a:r>
              <a:r>
                <a:rPr lang="en-US" altLang="ko-KR" sz="1050" b="1" dirty="0">
                  <a:latin typeface="+mn-ea"/>
                </a:rPr>
                <a:t>Contents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5400000">
              <a:off x="5178926" y="2915315"/>
              <a:ext cx="1241569" cy="23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+mn-ea"/>
                </a:rPr>
                <a:t>⑦</a:t>
              </a:r>
              <a:r>
                <a:rPr lang="en-US" altLang="ko-KR" sz="1050" b="1" dirty="0">
                  <a:latin typeface="+mn-ea"/>
                </a:rPr>
                <a:t>Request</a:t>
              </a:r>
              <a:r>
                <a:rPr lang="ko-KR" altLang="en-US" sz="1050" b="1" dirty="0">
                  <a:latin typeface="+mn-ea"/>
                </a:rPr>
                <a:t> </a:t>
              </a:r>
              <a:r>
                <a:rPr lang="en-US" altLang="ko-KR" sz="1050" b="1" dirty="0">
                  <a:latin typeface="+mn-ea"/>
                </a:rPr>
                <a:t>Contents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3349616">
              <a:off x="4201200" y="3127253"/>
              <a:ext cx="1072053" cy="23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④Send Contents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7690736">
              <a:off x="6085632" y="3100595"/>
              <a:ext cx="1493109" cy="23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⑨Send cached Contents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8344014" y="4297421"/>
              <a:ext cx="1944216" cy="1255155"/>
            </a:xfrm>
            <a:prstGeom prst="wedgeRectCallout">
              <a:avLst>
                <a:gd name="adj1" fmla="val -117889"/>
                <a:gd name="adj2" fmla="val -8558"/>
              </a:avLst>
            </a:prstGeom>
            <a:solidFill>
              <a:srgbClr val="FFFF99"/>
            </a:solidFill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000" b="1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Server Cache</a:t>
              </a:r>
            </a:p>
            <a:p>
              <a:pPr marL="285750" indent="-285750" latinLnBrk="0">
                <a:buFont typeface="Arial" pitchFamily="34" charset="0"/>
                <a:buChar char="•"/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On server machine</a:t>
              </a:r>
            </a:p>
            <a:p>
              <a:pPr marL="285750" indent="-285750" latinLnBrk="0">
                <a:buFont typeface="Arial" pitchFamily="34" charset="0"/>
                <a:buChar char="•"/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Can share with others</a:t>
              </a:r>
              <a:endParaRPr lang="ko-KR" altLang="en-US" sz="16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8344014" y="1008547"/>
              <a:ext cx="1944216" cy="1296143"/>
            </a:xfrm>
            <a:prstGeom prst="wedgeRectCallout">
              <a:avLst>
                <a:gd name="adj1" fmla="val -78279"/>
                <a:gd name="adj2" fmla="val 29671"/>
              </a:avLst>
            </a:prstGeom>
            <a:solidFill>
              <a:srgbClr val="FFFF99"/>
            </a:solidFill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000" b="1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Browser Cache</a:t>
              </a:r>
            </a:p>
            <a:p>
              <a:pPr marL="285750" indent="-285750" latinLnBrk="0">
                <a:buFont typeface="Arial" pitchFamily="34" charset="0"/>
                <a:buChar char="•"/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On each client machine</a:t>
              </a:r>
            </a:p>
            <a:p>
              <a:pPr marL="285750" indent="-285750" latinLnBrk="0">
                <a:buFont typeface="Arial" pitchFamily="34" charset="0"/>
                <a:buChar char="•"/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Can not share with others</a:t>
              </a:r>
              <a:endParaRPr lang="ko-KR" altLang="en-US" sz="2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512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 캐시를 위한 설정</a:t>
            </a:r>
          </a:p>
        </p:txBody>
      </p:sp>
    </p:spTree>
    <p:extLst>
      <p:ext uri="{BB962C8B-B14F-4D97-AF65-F5344CB8AC3E}">
        <p14:creationId xmlns:p14="http://schemas.microsoft.com/office/powerpoint/2010/main" val="10908748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7500" y="950030"/>
            <a:ext cx="5266928" cy="45262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GeoServer</a:t>
            </a:r>
            <a:r>
              <a:rPr lang="en-US" altLang="ko-KR" dirty="0"/>
              <a:t> Admin </a:t>
            </a:r>
            <a:r>
              <a:rPr lang="ko-KR" altLang="en-US" dirty="0"/>
              <a:t>화면 접속</a:t>
            </a:r>
          </a:p>
          <a:p>
            <a:r>
              <a:rPr lang="ko-KR" altLang="en-US" dirty="0"/>
              <a:t>왼쪽 </a:t>
            </a:r>
            <a:r>
              <a:rPr lang="en-US" altLang="ko-KR" dirty="0"/>
              <a:t>‘</a:t>
            </a:r>
            <a:r>
              <a:rPr lang="ko-KR" altLang="en-US" dirty="0"/>
              <a:t>데이터</a:t>
            </a:r>
            <a:r>
              <a:rPr lang="en-US" altLang="ko-KR" dirty="0"/>
              <a:t>’ </a:t>
            </a:r>
            <a:r>
              <a:rPr lang="ko-KR" altLang="en-US" dirty="0"/>
              <a:t>항목 중 </a:t>
            </a:r>
            <a:r>
              <a:rPr lang="en-US" altLang="ko-KR" dirty="0"/>
              <a:t>‘</a:t>
            </a:r>
            <a:r>
              <a:rPr lang="ko-KR" altLang="en-US" dirty="0"/>
              <a:t>레이어</a:t>
            </a:r>
            <a:r>
              <a:rPr lang="en-US" altLang="ko-KR" dirty="0"/>
              <a:t>’ </a:t>
            </a:r>
            <a:r>
              <a:rPr lang="ko-KR" altLang="en-US" dirty="0"/>
              <a:t>선택</a:t>
            </a:r>
          </a:p>
          <a:p>
            <a:r>
              <a:rPr lang="en-US" altLang="ko-KR" dirty="0" err="1"/>
              <a:t>Nurc:Img_Sample</a:t>
            </a:r>
            <a:r>
              <a:rPr lang="en-US" altLang="ko-KR" dirty="0"/>
              <a:t> Layer </a:t>
            </a:r>
            <a:r>
              <a:rPr lang="ko-KR" altLang="en-US" dirty="0"/>
              <a:t>선택</a:t>
            </a:r>
          </a:p>
          <a:p>
            <a:r>
              <a:rPr lang="en-US" altLang="ko-KR" dirty="0"/>
              <a:t>Publishing </a:t>
            </a:r>
            <a:r>
              <a:rPr lang="ko-KR" altLang="en-US" dirty="0"/>
              <a:t>탭 선택</a:t>
            </a:r>
          </a:p>
          <a:p>
            <a:r>
              <a:rPr lang="en-US" altLang="ko-KR" dirty="0"/>
              <a:t>‘HTTP</a:t>
            </a:r>
            <a:r>
              <a:rPr lang="ko-KR" altLang="en-US" dirty="0"/>
              <a:t>설정</a:t>
            </a:r>
            <a:r>
              <a:rPr lang="en-US" altLang="ko-KR" dirty="0"/>
              <a:t>’ </a:t>
            </a:r>
            <a:r>
              <a:rPr lang="ko-KR" altLang="en-US" dirty="0"/>
              <a:t>아래 </a:t>
            </a:r>
            <a:r>
              <a:rPr lang="en-US" altLang="ko-KR" dirty="0"/>
              <a:t>‘</a:t>
            </a:r>
            <a:r>
              <a:rPr lang="ko-KR" altLang="en-US" dirty="0"/>
              <a:t>응답 캐시 헤더</a:t>
            </a:r>
            <a:r>
              <a:rPr lang="en-US" altLang="ko-KR" dirty="0"/>
              <a:t>’ </a:t>
            </a:r>
            <a:r>
              <a:rPr lang="ko-KR" altLang="en-US" dirty="0"/>
              <a:t>체크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캐시 시간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)’</a:t>
            </a:r>
            <a:r>
              <a:rPr lang="ko-KR" altLang="en-US" dirty="0"/>
              <a:t>에 초단위로 컨텐츠 유효기간 </a:t>
            </a:r>
            <a:r>
              <a:rPr lang="en-US" altLang="ko-KR" dirty="0"/>
              <a:t>604800 (7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  <a:r>
              <a:rPr lang="ko-KR" altLang="en-US" dirty="0"/>
              <a:t>입력</a:t>
            </a:r>
            <a:r>
              <a:rPr lang="en-US" altLang="ko-KR" dirty="0"/>
              <a:t>. 60</a:t>
            </a:r>
            <a:r>
              <a:rPr lang="ko-KR" altLang="en-US" dirty="0"/>
              <a:t>초 * </a:t>
            </a:r>
            <a:r>
              <a:rPr lang="en-US" altLang="ko-KR" dirty="0"/>
              <a:t>60</a:t>
            </a:r>
            <a:r>
              <a:rPr lang="ko-KR" altLang="en-US" dirty="0"/>
              <a:t>분 *</a:t>
            </a:r>
            <a:r>
              <a:rPr lang="en-US" altLang="ko-KR" dirty="0"/>
              <a:t>24</a:t>
            </a:r>
            <a:r>
              <a:rPr lang="ko-KR" altLang="en-US" dirty="0"/>
              <a:t>시간 * </a:t>
            </a:r>
            <a:r>
              <a:rPr lang="en-US" altLang="ko-KR" dirty="0"/>
              <a:t>7</a:t>
            </a:r>
            <a:r>
              <a:rPr lang="ko-KR" altLang="en-US" dirty="0"/>
              <a:t>일 </a:t>
            </a:r>
            <a:r>
              <a:rPr lang="en-US" altLang="ko-KR" dirty="0"/>
              <a:t>= 604800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눌러 완료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GeoServer</a:t>
            </a:r>
            <a:r>
              <a:rPr lang="ko-KR" altLang="en-US" dirty="0"/>
              <a:t>에서의</a:t>
            </a:r>
            <a:r>
              <a:rPr lang="en-US" altLang="ko-KR" dirty="0"/>
              <a:t> Response Cache Header </a:t>
            </a:r>
            <a:r>
              <a:rPr lang="ko-KR" altLang="en-US" dirty="0"/>
              <a:t>적용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39" y="1252700"/>
            <a:ext cx="5046391" cy="4223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961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7500" y="871199"/>
            <a:ext cx="7470666" cy="4526280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GeoServer</a:t>
            </a:r>
            <a:r>
              <a:rPr lang="en-US" altLang="ko-KR" sz="2400" dirty="0"/>
              <a:t> Admin </a:t>
            </a:r>
            <a:r>
              <a:rPr lang="ko-KR" altLang="en-US" sz="2400" dirty="0"/>
              <a:t>화면 접속</a:t>
            </a:r>
          </a:p>
          <a:p>
            <a:r>
              <a:rPr lang="ko-KR" altLang="en-US" sz="2400" dirty="0"/>
              <a:t>왼쪽 </a:t>
            </a:r>
            <a:r>
              <a:rPr lang="en-US" altLang="ko-KR" sz="2400" dirty="0"/>
              <a:t>Data </a:t>
            </a:r>
            <a:r>
              <a:rPr lang="ko-KR" altLang="en-US" sz="2400" dirty="0"/>
              <a:t>항목 중 </a:t>
            </a:r>
            <a:r>
              <a:rPr lang="en-US" altLang="ko-KR" sz="2400" dirty="0"/>
              <a:t>Layer Preview </a:t>
            </a:r>
            <a:r>
              <a:rPr lang="ko-KR" altLang="en-US" sz="2400" dirty="0"/>
              <a:t>선택</a:t>
            </a:r>
          </a:p>
          <a:p>
            <a:r>
              <a:rPr lang="en-US" altLang="ko-KR" sz="2400" dirty="0" err="1"/>
              <a:t>demo:WorldCountries</a:t>
            </a:r>
            <a:r>
              <a:rPr lang="en-US" altLang="ko-KR" sz="2400" dirty="0"/>
              <a:t> Layer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OpenLayers</a:t>
            </a:r>
            <a:r>
              <a:rPr lang="en-US" altLang="ko-KR" sz="2400" dirty="0"/>
              <a:t> </a:t>
            </a:r>
            <a:r>
              <a:rPr lang="ko-KR" altLang="en-US" sz="2400" dirty="0"/>
              <a:t>선택</a:t>
            </a:r>
          </a:p>
          <a:p>
            <a:r>
              <a:rPr lang="ko-KR" altLang="en-US" sz="2400" dirty="0" err="1"/>
              <a:t>지도창이</a:t>
            </a:r>
            <a:r>
              <a:rPr lang="ko-KR" altLang="en-US" sz="2400" dirty="0"/>
              <a:t> 뜨면 </a:t>
            </a:r>
            <a:r>
              <a:rPr lang="en-US" altLang="ko-KR" sz="2400" dirty="0"/>
              <a:t>Http </a:t>
            </a:r>
            <a:r>
              <a:rPr lang="ko-KR" altLang="en-US" sz="2400" dirty="0"/>
              <a:t>헤더 분석도구로 </a:t>
            </a:r>
            <a:r>
              <a:rPr lang="en-US" altLang="ko-KR" sz="2400" dirty="0"/>
              <a:t>Response </a:t>
            </a:r>
            <a:r>
              <a:rPr lang="ko-KR" altLang="en-US" sz="2400" dirty="0"/>
              <a:t>확인 </a:t>
            </a:r>
            <a:r>
              <a:rPr lang="en-US" altLang="ko-KR" sz="2400" dirty="0"/>
              <a:t>(Chrome [F12], </a:t>
            </a:r>
            <a:r>
              <a:rPr lang="en-US" altLang="ko-KR" sz="2400" dirty="0" err="1"/>
              <a:t>FireFox</a:t>
            </a:r>
            <a:r>
              <a:rPr lang="en-US" altLang="ko-KR" sz="2400" dirty="0"/>
              <a:t> </a:t>
            </a:r>
            <a:r>
              <a:rPr lang="en-US" altLang="ko-KR" sz="2400" dirty="0" err="1"/>
              <a:t>FireBug</a:t>
            </a:r>
            <a:r>
              <a:rPr lang="en-US" altLang="ko-KR" sz="2400" dirty="0"/>
              <a:t>, IE </a:t>
            </a:r>
            <a:r>
              <a:rPr lang="en-US" altLang="ko-KR" sz="2400" dirty="0" err="1"/>
              <a:t>HttpWatch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Response Header </a:t>
            </a:r>
            <a:r>
              <a:rPr lang="ko-KR" altLang="en-US" sz="2400" dirty="0"/>
              <a:t>부분에 </a:t>
            </a:r>
            <a:r>
              <a:rPr lang="en-US" altLang="ko-KR" sz="2400" dirty="0"/>
              <a:t>Expires, Cache-Control: max-age=604800 </a:t>
            </a:r>
            <a:r>
              <a:rPr lang="ko-KR" altLang="en-US" sz="2400" dirty="0"/>
              <a:t>값이 추가되었음을 확인</a:t>
            </a:r>
          </a:p>
          <a:p>
            <a:r>
              <a:rPr lang="ko-KR" altLang="en-US" sz="2400" dirty="0" err="1"/>
              <a:t>휠로</a:t>
            </a:r>
            <a:r>
              <a:rPr lang="ko-KR" altLang="en-US" sz="2400" dirty="0"/>
              <a:t> 줌 인</a:t>
            </a:r>
            <a:r>
              <a:rPr lang="en-US" altLang="ko-KR" sz="2400" dirty="0"/>
              <a:t>, </a:t>
            </a:r>
            <a:r>
              <a:rPr lang="ko-KR" altLang="en-US" sz="2400" dirty="0"/>
              <a:t>줌 아웃 반복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/>
              <a:t>별로 빨라지지 않은 것 같다 </a:t>
            </a:r>
            <a:r>
              <a:rPr lang="ko-KR" altLang="en-US" sz="2400" dirty="0" err="1"/>
              <a:t>ㅠㅠ</a:t>
            </a:r>
            <a:endParaRPr lang="ko-KR" altLang="en-US" sz="2400" dirty="0"/>
          </a:p>
          <a:p>
            <a:r>
              <a:rPr lang="ko-KR" altLang="en-US" sz="2400" dirty="0"/>
              <a:t>지도 </a:t>
            </a:r>
            <a:r>
              <a:rPr lang="ko-KR" altLang="en-US" sz="2400" dirty="0" err="1"/>
              <a:t>우상단의</a:t>
            </a:r>
            <a:r>
              <a:rPr lang="ko-KR" altLang="en-US" sz="2400" dirty="0"/>
              <a:t> 옵션버튼      클릭</a:t>
            </a:r>
          </a:p>
          <a:p>
            <a:r>
              <a:rPr lang="en-US" altLang="ko-KR" sz="2400" dirty="0"/>
              <a:t>Tiling</a:t>
            </a:r>
            <a:r>
              <a:rPr lang="ko-KR" altLang="en-US" sz="2400" dirty="0"/>
              <a:t>에서 </a:t>
            </a:r>
            <a:r>
              <a:rPr lang="en-US" altLang="ko-KR" sz="2400" dirty="0"/>
              <a:t>Tiled </a:t>
            </a:r>
            <a:r>
              <a:rPr lang="ko-KR" altLang="en-US" sz="2400" dirty="0"/>
              <a:t>선택</a:t>
            </a:r>
          </a:p>
          <a:p>
            <a:r>
              <a:rPr lang="ko-KR" altLang="en-US" sz="2400" dirty="0" err="1"/>
              <a:t>휠로</a:t>
            </a:r>
            <a:r>
              <a:rPr lang="ko-KR" altLang="en-US" sz="2400" dirty="0"/>
              <a:t> 줌 인</a:t>
            </a:r>
            <a:r>
              <a:rPr lang="en-US" altLang="ko-KR" sz="2400" dirty="0"/>
              <a:t>, </a:t>
            </a:r>
            <a:r>
              <a:rPr lang="ko-KR" altLang="en-US" sz="2400" dirty="0"/>
              <a:t>줌 아웃 반복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/>
              <a:t>이번엔 확실히 빨라진 것이 보인다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 캐시 적용 확인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49" y="4640886"/>
            <a:ext cx="271311" cy="28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8572536" y="1250044"/>
            <a:ext cx="3152482" cy="6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Cache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가 되려면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Tiled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로 </a:t>
            </a:r>
            <a:endParaRPr kumimoji="1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호출하여야만 한다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!</a:t>
            </a:r>
            <a:endParaRPr kumimoji="1"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04" y="1988380"/>
            <a:ext cx="3053140" cy="3816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30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캐시를 위한 설정</a:t>
            </a:r>
          </a:p>
        </p:txBody>
      </p:sp>
    </p:spTree>
    <p:extLst>
      <p:ext uri="{BB962C8B-B14F-4D97-AF65-F5344CB8AC3E}">
        <p14:creationId xmlns:p14="http://schemas.microsoft.com/office/powerpoint/2010/main" val="33342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4645" y="1031669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다수의 개발자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19060" y="10316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관리자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6323" y="46641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지원조직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90272" y="466415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관심인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6322" y="1636947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개발분업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충돌발생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9060" y="1636946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일정관리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이슈관리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자원관리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6664" y="5248934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매뉴얼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90272" y="5277292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호응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개선요청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오픈소스는 </a:t>
            </a:r>
            <a:r>
              <a:rPr lang="ko-KR" altLang="en-US" dirty="0" err="1"/>
              <a:t>협동기발이</a:t>
            </a:r>
            <a:r>
              <a:rPr lang="ko-KR" altLang="en-US" dirty="0"/>
              <a:t> 필수</a:t>
            </a:r>
          </a:p>
        </p:txBody>
      </p:sp>
      <p:sp>
        <p:nvSpPr>
          <p:cNvPr id="15" name="제목 12"/>
          <p:cNvSpPr txBox="1">
            <a:spLocks/>
          </p:cNvSpPr>
          <p:nvPr/>
        </p:nvSpPr>
        <p:spPr>
          <a:xfrm>
            <a:off x="3470348" y="2924600"/>
            <a:ext cx="4870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000" b="1" dirty="0" err="1">
                <a:latin typeface="+mn-ea"/>
                <a:ea typeface="+mn-ea"/>
              </a:rPr>
              <a:t>협동개발</a:t>
            </a:r>
            <a:r>
              <a:rPr lang="en-US" altLang="ko-KR" sz="8000" b="1" dirty="0">
                <a:latin typeface="+mn-ea"/>
                <a:ea typeface="+mn-ea"/>
              </a:rPr>
              <a:t>?</a:t>
            </a:r>
            <a:endParaRPr lang="ko-KR" altLang="en-US" sz="8000" b="1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그리드샛과</a:t>
            </a:r>
            <a:r>
              <a:rPr lang="ko-KR" altLang="en-US" dirty="0"/>
              <a:t> 캐시</a:t>
            </a: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250620" y="578178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/>
              <a:pPr/>
              <a:t>110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950234" y="1026182"/>
            <a:ext cx="8639667" cy="1657888"/>
            <a:chOff x="252813" y="1782362"/>
            <a:chExt cx="8639667" cy="16578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13" y="1782362"/>
              <a:ext cx="3708077" cy="16578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003758" y="1782362"/>
              <a:ext cx="3888722" cy="151216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지도가 나타내는 영역을 일정한 간격의 연속된 사각형 이미지로 미리 만들어 저장소에 저장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타일 이미지는 </a:t>
              </a:r>
              <a:r>
                <a:rPr lang="en-US" altLang="ko-KR" sz="1200" dirty="0">
                  <a:solidFill>
                    <a:schemeClr val="tx1"/>
                  </a:solidFill>
                </a:rPr>
                <a:t>PNG/JPG</a:t>
              </a:r>
              <a:r>
                <a:rPr lang="ko-KR" altLang="en-US" sz="1200" dirty="0">
                  <a:solidFill>
                    <a:schemeClr val="tx1"/>
                  </a:solidFill>
                </a:rPr>
                <a:t>등 다양한 포맷으로 생성 가능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아래쪽 화살표 8"/>
            <p:cNvSpPr/>
            <p:nvPr/>
          </p:nvSpPr>
          <p:spPr>
            <a:xfrm rot="5400000">
              <a:off x="4120520" y="2204864"/>
              <a:ext cx="648072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960350" y="2721764"/>
            <a:ext cx="8629551" cy="1629942"/>
            <a:chOff x="262929" y="3477944"/>
            <a:chExt cx="8629551" cy="1629942"/>
          </a:xfrm>
        </p:grpSpPr>
        <p:pic>
          <p:nvPicPr>
            <p:cNvPr id="11" name="Picture 4" descr="../../_images/training-tilin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29" y="3546703"/>
              <a:ext cx="3672408" cy="1561183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037192" y="3477944"/>
              <a:ext cx="3855288" cy="151216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타일영역을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레벨별로</a:t>
              </a:r>
              <a:r>
                <a:rPr lang="ko-KR" altLang="en-US" sz="1200" dirty="0">
                  <a:solidFill>
                    <a:schemeClr val="tx1"/>
                  </a:solidFill>
                </a:rPr>
                <a:t> 피라미드화 하여 캐시 이미지 저장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</a:rPr>
                <a:t>레벨별</a:t>
              </a:r>
              <a:r>
                <a:rPr lang="ko-KR" altLang="en-US" sz="1200" dirty="0">
                  <a:solidFill>
                    <a:schemeClr val="tx1"/>
                  </a:solidFill>
                </a:rPr>
                <a:t> 해상도</a:t>
              </a:r>
              <a:r>
                <a:rPr lang="en-US" altLang="ko-KR" sz="1200" dirty="0">
                  <a:solidFill>
                    <a:schemeClr val="tx1"/>
                  </a:solidFill>
                </a:rPr>
                <a:t>(resolution),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축척</a:t>
              </a:r>
              <a:r>
                <a:rPr lang="en-US" altLang="ko-KR" sz="1200" dirty="0">
                  <a:solidFill>
                    <a:schemeClr val="tx1"/>
                  </a:solidFill>
                </a:rPr>
                <a:t>(scale)</a:t>
              </a:r>
              <a:r>
                <a:rPr lang="ko-KR" altLang="en-US" sz="1200" dirty="0">
                  <a:solidFill>
                    <a:schemeClr val="tx1"/>
                  </a:solidFill>
                </a:rPr>
                <a:t>을 설정하여 레벨 규칙을 정함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아래쪽 화살표 12"/>
            <p:cNvSpPr/>
            <p:nvPr/>
          </p:nvSpPr>
          <p:spPr>
            <a:xfrm rot="5400000">
              <a:off x="4176101" y="3861048"/>
              <a:ext cx="648072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52434" y="4427906"/>
            <a:ext cx="8606091" cy="1512168"/>
            <a:chOff x="255013" y="5184086"/>
            <a:chExt cx="8606091" cy="1512168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13" y="5230032"/>
              <a:ext cx="3637220" cy="14367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5116688" y="5184086"/>
              <a:ext cx="3744416" cy="151216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일반적으로 전국레벨의 캐시 이미지를 생성하는 데에는 많은 시간적인 자원을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필요로함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일부 많이 사용될 것으로 예상되는 지역 또는 많은 형상들이 집중되어있는 부분을 지정하여 캐시 설정하여 해결</a:t>
              </a:r>
            </a:p>
          </p:txBody>
        </p:sp>
        <p:sp>
          <p:nvSpPr>
            <p:cNvPr id="17" name="아래쪽 화살표 16"/>
            <p:cNvSpPr/>
            <p:nvPr/>
          </p:nvSpPr>
          <p:spPr>
            <a:xfrm rot="5400000">
              <a:off x="4161758" y="5517232"/>
              <a:ext cx="648072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798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10996" r="13531"/>
          <a:stretch/>
        </p:blipFill>
        <p:spPr bwMode="auto">
          <a:xfrm>
            <a:off x="1789164" y="919251"/>
            <a:ext cx="6167336" cy="553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 Web Cache(GWC)</a:t>
            </a:r>
            <a:r>
              <a:rPr lang="ko-KR" altLang="en-US" dirty="0"/>
              <a:t>를 이용한 </a:t>
            </a:r>
            <a:r>
              <a:rPr lang="ko-KR" altLang="en-US" dirty="0" err="1"/>
              <a:t>서버캐시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789164" y="4197718"/>
            <a:ext cx="864096" cy="13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89164" y="4334118"/>
            <a:ext cx="864096" cy="11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653260" y="2096630"/>
            <a:ext cx="4560550" cy="21790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229324" y="1376550"/>
            <a:ext cx="1440160" cy="181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597477" y="1558177"/>
            <a:ext cx="2600745" cy="217442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653260" y="1160526"/>
            <a:ext cx="1008112" cy="324036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15587" r="13044" b="20491"/>
          <a:stretch/>
        </p:blipFill>
        <p:spPr bwMode="auto">
          <a:xfrm>
            <a:off x="7198222" y="800485"/>
            <a:ext cx="3515265" cy="293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15618" r="11887" b="4967"/>
          <a:stretch/>
        </p:blipFill>
        <p:spPr bwMode="auto">
          <a:xfrm>
            <a:off x="7213810" y="3550432"/>
            <a:ext cx="3374590" cy="291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970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10996" r="13531"/>
          <a:stretch/>
        </p:blipFill>
        <p:spPr bwMode="auto">
          <a:xfrm>
            <a:off x="1631504" y="955602"/>
            <a:ext cx="6167336" cy="553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서버캐시</a:t>
            </a:r>
            <a:r>
              <a:rPr lang="ko-KR" altLang="en-US" dirty="0"/>
              <a:t> 미리 생산하기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71664" y="1412901"/>
            <a:ext cx="1440160" cy="181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439817" y="1196877"/>
            <a:ext cx="2619865" cy="39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5587" r="24544" b="13200"/>
          <a:stretch/>
        </p:blipFill>
        <p:spPr bwMode="auto">
          <a:xfrm>
            <a:off x="7106005" y="3768957"/>
            <a:ext cx="3384376" cy="278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15618" r="11887" b="4967"/>
          <a:stretch/>
        </p:blipFill>
        <p:spPr bwMode="auto">
          <a:xfrm>
            <a:off x="7059681" y="782089"/>
            <a:ext cx="3374590" cy="291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043440" y="1503714"/>
            <a:ext cx="1440160" cy="181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763520" y="1702540"/>
            <a:ext cx="35320" cy="206641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165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GWC </a:t>
            </a:r>
            <a:r>
              <a:rPr lang="ko-KR" altLang="en-US" dirty="0"/>
              <a:t>동작</a:t>
            </a:r>
            <a:r>
              <a:rPr lang="en-US" altLang="ko-KR" dirty="0"/>
              <a:t> </a:t>
            </a:r>
            <a:r>
              <a:rPr lang="ko-KR" altLang="en-US" dirty="0"/>
              <a:t>검증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gray">
          <a:xfrm>
            <a:off x="317500" y="835222"/>
            <a:ext cx="5762465" cy="3678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Enable direct integration with </a:t>
            </a:r>
            <a:r>
              <a:rPr lang="en-US" altLang="ko-KR" sz="1400" dirty="0" err="1"/>
              <a:t>GeoServer</a:t>
            </a:r>
            <a:r>
              <a:rPr lang="en-US" altLang="ko-KR" sz="1400" dirty="0"/>
              <a:t> WMS </a:t>
            </a:r>
            <a:r>
              <a:rPr lang="ko-KR" altLang="en-US" sz="1400" dirty="0"/>
              <a:t>옵션을 활성화 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호출시</a:t>
            </a:r>
            <a:r>
              <a:rPr lang="ko-KR" altLang="en-US" sz="1400" dirty="0"/>
              <a:t> </a:t>
            </a:r>
            <a:r>
              <a:rPr lang="en-US" altLang="ko-KR" sz="1400" dirty="0"/>
              <a:t>Tiled=true </a:t>
            </a:r>
            <a:r>
              <a:rPr lang="ko-KR" altLang="en-US" sz="1400" dirty="0"/>
              <a:t>옵션을 추가하면 </a:t>
            </a:r>
            <a:r>
              <a:rPr lang="en-US" altLang="ko-KR" sz="1400" dirty="0"/>
              <a:t>GWC </a:t>
            </a:r>
            <a:r>
              <a:rPr lang="ko-KR" altLang="en-US" sz="1400" dirty="0"/>
              <a:t>사용가능</a:t>
            </a:r>
          </a:p>
          <a:p>
            <a:r>
              <a:rPr lang="ko-KR" altLang="en-US" sz="1400" dirty="0"/>
              <a:t>혹은 일반 </a:t>
            </a:r>
            <a:r>
              <a:rPr lang="en-US" altLang="ko-KR" sz="1400" dirty="0"/>
              <a:t>WMS </a:t>
            </a:r>
            <a:r>
              <a:rPr lang="ko-KR" altLang="en-US" sz="1400" dirty="0"/>
              <a:t>인터페이스가 아닌 </a:t>
            </a:r>
            <a:r>
              <a:rPr lang="en-US" altLang="ko-KR" sz="1400" dirty="0"/>
              <a:t>GWC </a:t>
            </a:r>
            <a:r>
              <a:rPr lang="ko-KR" altLang="en-US" sz="1400" dirty="0"/>
              <a:t>인터페이스를 호출해야 동작 </a:t>
            </a:r>
            <a:r>
              <a:rPr lang="en-US" altLang="ko-KR" sz="1400" dirty="0"/>
              <a:t>(</a:t>
            </a:r>
            <a:r>
              <a:rPr lang="ko-KR" altLang="en-US" sz="1400" dirty="0"/>
              <a:t>일반 </a:t>
            </a:r>
            <a:r>
              <a:rPr lang="en-US" altLang="ko-KR" sz="1400" dirty="0"/>
              <a:t>WMS</a:t>
            </a:r>
            <a:r>
              <a:rPr lang="ko-KR" altLang="en-US" sz="1400" dirty="0"/>
              <a:t>인터페이스가 ‘</a:t>
            </a:r>
            <a:r>
              <a:rPr lang="en-US" altLang="ko-KR" sz="1400" dirty="0"/>
              <a:t>http://localhost:8080/</a:t>
            </a:r>
            <a:r>
              <a:rPr lang="en-US" altLang="ko-KR" sz="1400" dirty="0" err="1"/>
              <a:t>geoserver</a:t>
            </a:r>
            <a:r>
              <a:rPr lang="en-US" altLang="ko-KR" sz="1400" dirty="0"/>
              <a:t>/</a:t>
            </a:r>
            <a:r>
              <a:rPr lang="en-US" altLang="ko-KR" sz="1400" dirty="0" err="1"/>
              <a:t>wms</a:t>
            </a:r>
            <a:r>
              <a:rPr lang="en-US" altLang="ko-KR" sz="1400" dirty="0"/>
              <a:t>’</a:t>
            </a:r>
            <a:r>
              <a:rPr lang="ko-KR" altLang="en-US" sz="1400" dirty="0"/>
              <a:t>라면 </a:t>
            </a:r>
            <a:r>
              <a:rPr lang="en-US" altLang="ko-KR" sz="1400" dirty="0"/>
              <a:t>GWC </a:t>
            </a:r>
            <a:r>
              <a:rPr lang="ko-KR" altLang="en-US" sz="1400" dirty="0"/>
              <a:t>인터페이스는 ‘</a:t>
            </a:r>
            <a:r>
              <a:rPr lang="en-US" altLang="ko-KR" sz="1400" dirty="0"/>
              <a:t>http://localhost:8080/geoserver/</a:t>
            </a:r>
            <a:r>
              <a:rPr lang="en-US" altLang="ko-KR" sz="1400" b="1" dirty="0">
                <a:solidFill>
                  <a:srgbClr val="FF0000"/>
                </a:solidFill>
              </a:rPr>
              <a:t>gwc/service</a:t>
            </a:r>
            <a:r>
              <a:rPr lang="en-US" altLang="ko-KR" sz="1400" dirty="0"/>
              <a:t>/wms</a:t>
            </a:r>
            <a:r>
              <a:rPr lang="ko-KR" altLang="en-US" sz="1400" dirty="0"/>
              <a:t>’임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GWC</a:t>
            </a:r>
            <a:r>
              <a:rPr lang="ko-KR" altLang="en-US" sz="1400" dirty="0"/>
              <a:t>를 통해 서비스된 </a:t>
            </a:r>
            <a:r>
              <a:rPr lang="ko-KR" altLang="en-US" sz="1400" dirty="0" err="1"/>
              <a:t>컨텐츠의</a:t>
            </a:r>
            <a:r>
              <a:rPr lang="ko-KR" altLang="en-US" sz="1400" dirty="0"/>
              <a:t> </a:t>
            </a:r>
            <a:r>
              <a:rPr lang="en-US" altLang="ko-KR" sz="1400" dirty="0"/>
              <a:t>Response Header</a:t>
            </a:r>
            <a:r>
              <a:rPr lang="ko-KR" altLang="en-US" sz="1400" dirty="0"/>
              <a:t>에는 </a:t>
            </a:r>
            <a:r>
              <a:rPr lang="en-US" altLang="ko-KR" sz="1400" b="1" dirty="0" err="1"/>
              <a:t>geowebcache</a:t>
            </a:r>
            <a:r>
              <a:rPr lang="en-US" altLang="ko-KR" sz="1400" b="1" dirty="0"/>
              <a:t>-tile-index</a:t>
            </a:r>
            <a:r>
              <a:rPr lang="ko-KR" altLang="en-US" sz="1400" dirty="0"/>
              <a:t> 라는 헤더가 추가됨</a:t>
            </a:r>
          </a:p>
          <a:p>
            <a:pPr fontAlgn="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WMS Tile Client Recommendation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규약을 따르지 않는 요청은 캐시 안됨</a:t>
            </a:r>
          </a:p>
          <a:p>
            <a:pPr fontAlgn="t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때문에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OpenLayers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WMS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설정시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레이어의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범위와 타일크기를 정확히 지정해 주어야 함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fontAlgn="t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2.3.x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버전부터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Grid Set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을 만드는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제공하여 국내 좌표계도 어렵지 않게 이용 가능 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14" y="976828"/>
            <a:ext cx="5039640" cy="537952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74288" y="6114579"/>
            <a:ext cx="3368212" cy="216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7616" y="4182602"/>
            <a:ext cx="5492349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i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maxExtent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OpenLayers.Bounds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20037508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20037508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20037508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20037508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restrictedExtent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maxExtent.clone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(),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maxResolution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156543.0339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;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b="1" i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options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{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projection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OpenLayers.Projection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EPSG:900913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),</a:t>
            </a:r>
          </a:p>
          <a:p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displayProjection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OpenLayers.Projection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"EPSG:4326"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),</a:t>
            </a:r>
          </a:p>
          <a:p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units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"m"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numZoomLevels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18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maxResolution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maxResolution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maxExtent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maxExtent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restrictedExtent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restrictedExtent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};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OpenLayers.Map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'map'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options</a:t>
            </a:r>
            <a:r>
              <a:rPr lang="en-US" altLang="ko-KR" sz="10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);</a:t>
            </a:r>
            <a:r>
              <a:rPr lang="en-US" altLang="ko-KR" sz="10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23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368121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/>
              <a:t>JVM Setting</a:t>
            </a:r>
          </a:p>
          <a:p>
            <a:pPr lvl="1"/>
            <a:r>
              <a:rPr lang="en-US" altLang="ko-KR" sz="1400" dirty="0"/>
              <a:t>512MB </a:t>
            </a:r>
            <a:r>
              <a:rPr lang="ko-KR" altLang="en-US" sz="1400" dirty="0"/>
              <a:t>이상의 메모리</a:t>
            </a:r>
            <a:r>
              <a:rPr lang="en-US" altLang="ko-KR" sz="1400" dirty="0"/>
              <a:t>: -Xmx512m –Xms128m</a:t>
            </a:r>
          </a:p>
          <a:p>
            <a:pPr lvl="1"/>
            <a:r>
              <a:rPr lang="ko-KR" altLang="en-US" sz="1400" dirty="0"/>
              <a:t>캐시가 오래 남게 설정</a:t>
            </a:r>
            <a:r>
              <a:rPr lang="en-US" altLang="ko-KR" sz="1400" dirty="0"/>
              <a:t>: -</a:t>
            </a:r>
            <a:r>
              <a:rPr lang="en-US" altLang="ko-KR" sz="1400" dirty="0" err="1"/>
              <a:t>XX:SoftRefLRUPolicyMSPerMB</a:t>
            </a:r>
            <a:r>
              <a:rPr lang="en-US" altLang="ko-KR" sz="1400" dirty="0"/>
              <a:t>=36000</a:t>
            </a:r>
          </a:p>
          <a:p>
            <a:pPr lvl="1"/>
            <a:r>
              <a:rPr lang="ko-KR" altLang="en-US" sz="1400" dirty="0"/>
              <a:t>영구 객체가 사용할 메모리 확보</a:t>
            </a:r>
            <a:r>
              <a:rPr lang="en-US" altLang="ko-KR" sz="1400" dirty="0"/>
              <a:t>: -</a:t>
            </a:r>
            <a:r>
              <a:rPr lang="en-US" altLang="ko-KR" sz="1400" dirty="0" err="1"/>
              <a:t>XX:MaxPermSize</a:t>
            </a:r>
            <a:r>
              <a:rPr lang="en-US" altLang="ko-KR" sz="1400" dirty="0"/>
              <a:t>=128m</a:t>
            </a:r>
          </a:p>
          <a:p>
            <a:pPr lvl="1"/>
            <a:r>
              <a:rPr lang="ko-KR" altLang="en-US" sz="1400" dirty="0"/>
              <a:t>병렬 </a:t>
            </a:r>
            <a:r>
              <a:rPr lang="ko-KR" altLang="en-US" sz="1400" dirty="0" err="1"/>
              <a:t>가베지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콜렉션</a:t>
            </a:r>
            <a:r>
              <a:rPr lang="en-US" altLang="ko-KR" sz="1400" dirty="0"/>
              <a:t>: -XX:+</a:t>
            </a:r>
            <a:r>
              <a:rPr lang="en-US" altLang="ko-KR" sz="1400" dirty="0" err="1"/>
              <a:t>UseParallelGC</a:t>
            </a:r>
            <a:endParaRPr lang="en-US" altLang="ko-KR" sz="1400" dirty="0"/>
          </a:p>
          <a:p>
            <a:r>
              <a:rPr lang="en-US" altLang="ko-KR" sz="1800" dirty="0" err="1"/>
              <a:t>OpenGeo</a:t>
            </a:r>
            <a:r>
              <a:rPr lang="en-US" altLang="ko-KR" sz="1800" dirty="0"/>
              <a:t> Suite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실행시</a:t>
            </a:r>
            <a:endParaRPr lang="en-US" altLang="ko-KR" sz="1800" dirty="0"/>
          </a:p>
          <a:p>
            <a:pPr lvl="1"/>
            <a:r>
              <a:rPr lang="en-US" altLang="ko-KR" sz="1400" dirty="0"/>
              <a:t>opengeo-suite.bat </a:t>
            </a:r>
            <a:r>
              <a:rPr lang="ko-KR" altLang="en-US" sz="1400" dirty="0"/>
              <a:t>파일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lvl="1"/>
            <a:r>
              <a:rPr lang="en-US" altLang="ko-KR" sz="1400" dirty="0"/>
              <a:t>set VMOPTS=-Xms128m -Xmx512m -</a:t>
            </a:r>
            <a:r>
              <a:rPr lang="en-US" altLang="ko-KR" sz="1400" dirty="0" err="1"/>
              <a:t>XX:MaxPermSize</a:t>
            </a:r>
            <a:r>
              <a:rPr lang="en-US" altLang="ko-KR" sz="1400" dirty="0"/>
              <a:t>=128m</a:t>
            </a:r>
          </a:p>
          <a:p>
            <a:r>
              <a:rPr lang="en-US" altLang="ko-KR" sz="1800" dirty="0" err="1"/>
              <a:t>GeoServer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실행형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실행시</a:t>
            </a:r>
            <a:endParaRPr lang="en-US" altLang="ko-KR" sz="1800" dirty="0"/>
          </a:p>
          <a:p>
            <a:pPr lvl="1"/>
            <a:r>
              <a:rPr lang="en-US" altLang="ko-KR" sz="1400" dirty="0"/>
              <a:t>bin/startup.bat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lvl="1"/>
            <a:r>
              <a:rPr lang="en-US" altLang="ko-KR" sz="1400" dirty="0"/>
              <a:t>-Xms128m -Xmx512m </a:t>
            </a:r>
          </a:p>
          <a:p>
            <a:r>
              <a:rPr lang="en-US" altLang="ko-KR" sz="1800" dirty="0" err="1"/>
              <a:t>GeoServer</a:t>
            </a:r>
            <a:r>
              <a:rPr lang="en-US" altLang="ko-KR" sz="1800" dirty="0"/>
              <a:t> </a:t>
            </a:r>
            <a:r>
              <a:rPr lang="ko-KR" altLang="en-US" sz="1800" dirty="0"/>
              <a:t>서비스 </a:t>
            </a:r>
            <a:r>
              <a:rPr lang="ko-KR" altLang="en-US" sz="1800" dirty="0" err="1"/>
              <a:t>등록시</a:t>
            </a:r>
            <a:endParaRPr lang="en-US" altLang="ko-KR" sz="1800" dirty="0"/>
          </a:p>
          <a:p>
            <a:pPr lvl="1"/>
            <a:r>
              <a:rPr lang="en-US" altLang="ko-KR" sz="1400" dirty="0"/>
              <a:t>Wrapper/</a:t>
            </a:r>
            <a:r>
              <a:rPr lang="en-US" altLang="ko-KR" sz="1400" dirty="0" err="1"/>
              <a:t>wrapper.conf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wrapper.java.initmemory</a:t>
            </a:r>
            <a:r>
              <a:rPr lang="en-US" altLang="ko-KR" sz="1400" dirty="0"/>
              <a:t>=128</a:t>
            </a:r>
          </a:p>
          <a:p>
            <a:pPr lvl="1"/>
            <a:r>
              <a:rPr lang="en-US" altLang="ko-KR" sz="1400" dirty="0" err="1"/>
              <a:t>wrapper.java.maxmemory</a:t>
            </a:r>
            <a:r>
              <a:rPr lang="en-US" altLang="ko-KR" sz="1400" dirty="0"/>
              <a:t>=512</a:t>
            </a:r>
          </a:p>
          <a:p>
            <a:r>
              <a:rPr lang="en-US" altLang="ko-KR" sz="1800" dirty="0"/>
              <a:t>Tomcat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실행시</a:t>
            </a:r>
            <a:endParaRPr lang="en-US" altLang="ko-KR" sz="1800" dirty="0"/>
          </a:p>
          <a:p>
            <a:pPr lvl="1"/>
            <a:r>
              <a:rPr lang="en-US" altLang="ko-KR" sz="1400" dirty="0"/>
              <a:t>Configure Tomcat </a:t>
            </a:r>
            <a:r>
              <a:rPr lang="ko-KR" altLang="en-US" sz="1400" dirty="0"/>
              <a:t>기능 사용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실행방법에</a:t>
            </a:r>
            <a:r>
              <a:rPr lang="ko-KR" altLang="en-US" dirty="0"/>
              <a:t> 따른 메모리 설정 방법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16" y="2462666"/>
            <a:ext cx="3970784" cy="3714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491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8000" y="874268"/>
            <a:ext cx="6413500" cy="4993132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Logging </a:t>
            </a:r>
            <a:r>
              <a:rPr lang="ko-KR" altLang="en-US" sz="2400" dirty="0"/>
              <a:t>정책 변경</a:t>
            </a:r>
          </a:p>
          <a:p>
            <a:pPr lvl="1"/>
            <a:r>
              <a:rPr lang="ko-KR" altLang="en-US" sz="2000" dirty="0"/>
              <a:t>관리 </a:t>
            </a:r>
            <a:r>
              <a:rPr lang="en-US" altLang="ko-KR" sz="2000" dirty="0"/>
              <a:t>UI</a:t>
            </a:r>
            <a:r>
              <a:rPr lang="ko-KR" altLang="en-US" sz="2000" dirty="0"/>
              <a:t>의 </a:t>
            </a:r>
            <a:r>
              <a:rPr lang="en-US" altLang="ko-KR" sz="2000" dirty="0"/>
              <a:t>global Setting</a:t>
            </a:r>
            <a:r>
              <a:rPr lang="ko-KR" altLang="en-US" sz="2000" dirty="0"/>
              <a:t>에서 조정할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DEFAULT, VERBOSE, PRODUCTION, GEOTOOLS_DEVELOPER, GEOSERVER_DEVELOPER</a:t>
            </a:r>
            <a:r>
              <a:rPr lang="ko-KR" altLang="en-US" sz="2000" dirty="0"/>
              <a:t>로 정책 변경 가능하다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PRODUCTION</a:t>
            </a:r>
            <a:r>
              <a:rPr lang="ko-KR" altLang="en-US" sz="2000" dirty="0"/>
              <a:t>이 가장 적은 정보를 기록하므로 빠르다</a:t>
            </a:r>
            <a:r>
              <a:rPr lang="en-US" altLang="ko-KR" sz="2000" dirty="0"/>
              <a:t>.</a:t>
            </a:r>
          </a:p>
          <a:p>
            <a:r>
              <a:rPr lang="en-US" altLang="ko-KR" sz="2400" dirty="0"/>
              <a:t>Service Strategy </a:t>
            </a:r>
            <a:r>
              <a:rPr lang="ko-KR" altLang="en-US" sz="2400" dirty="0"/>
              <a:t>변경</a:t>
            </a:r>
          </a:p>
          <a:p>
            <a:pPr lvl="1"/>
            <a:r>
              <a:rPr lang="en-US" altLang="ko-KR" sz="2000" dirty="0" err="1"/>
              <a:t>GeoServer</a:t>
            </a:r>
            <a:r>
              <a:rPr lang="ko-KR" altLang="en-US" sz="2000" dirty="0"/>
              <a:t>의 </a:t>
            </a:r>
            <a:r>
              <a:rPr lang="en-US" altLang="ko-KR" sz="2000" dirty="0"/>
              <a:t>web.xml </a:t>
            </a:r>
            <a:r>
              <a:rPr lang="ko-KR" altLang="en-US" sz="2000" dirty="0"/>
              <a:t>파일에서 조정 가능하다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SPEED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스트리밍만으로</a:t>
            </a:r>
            <a:r>
              <a:rPr lang="ko-KR" altLang="en-US" sz="2000" dirty="0"/>
              <a:t> 결과를 보내 빠르지만 안정성 떨어진다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BUFFER</a:t>
            </a:r>
            <a:r>
              <a:rPr lang="ko-KR" altLang="en-US" sz="2000" dirty="0"/>
              <a:t>는 모든 결과를 메모리에 </a:t>
            </a:r>
            <a:r>
              <a:rPr lang="ko-KR" altLang="en-US" sz="2000" dirty="0" err="1"/>
              <a:t>만든후</a:t>
            </a:r>
            <a:r>
              <a:rPr lang="ko-KR" altLang="en-US" sz="2000" dirty="0"/>
              <a:t> 서비스 한다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FILE</a:t>
            </a:r>
            <a:r>
              <a:rPr lang="ko-KR" altLang="en-US" sz="2000" dirty="0"/>
              <a:t>은 모든 결과를 파일로 만든 후 서비스 한다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PARTIAL-BUFFER</a:t>
            </a:r>
            <a:r>
              <a:rPr lang="ko-KR" altLang="en-US" sz="2000" dirty="0"/>
              <a:t>는 </a:t>
            </a:r>
            <a:r>
              <a:rPr lang="en-US" altLang="ko-KR" sz="2000" dirty="0"/>
              <a:t>BUFFER</a:t>
            </a:r>
            <a:r>
              <a:rPr lang="ko-KR" altLang="en-US" sz="2000" dirty="0"/>
              <a:t>과 </a:t>
            </a:r>
            <a:r>
              <a:rPr lang="en-US" altLang="ko-KR" sz="2000" dirty="0"/>
              <a:t>SPEED</a:t>
            </a:r>
            <a:r>
              <a:rPr lang="ko-KR" altLang="en-US" sz="2000" dirty="0"/>
              <a:t>를 결합한 형태로 빠르고 </a:t>
            </a:r>
            <a:r>
              <a:rPr lang="ko-KR" altLang="en-US" sz="2000" dirty="0" err="1"/>
              <a:t>어느정도</a:t>
            </a:r>
            <a:r>
              <a:rPr lang="ko-KR" altLang="en-US" sz="2000" dirty="0"/>
              <a:t> 안정성도 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모드 변경</a:t>
            </a:r>
            <a:r>
              <a:rPr lang="en-US" altLang="ko-KR" dirty="0"/>
              <a:t>,</a:t>
            </a:r>
            <a:r>
              <a:rPr lang="ko-KR" altLang="en-US" dirty="0"/>
              <a:t> 서비스 전략 변경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1844824"/>
            <a:ext cx="2558179" cy="43204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694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7500" y="899133"/>
            <a:ext cx="8291264" cy="525658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data_dir</a:t>
            </a:r>
            <a:r>
              <a:rPr lang="en-US" altLang="ko-KR" dirty="0"/>
              <a:t> </a:t>
            </a:r>
            <a:r>
              <a:rPr lang="ko-KR" altLang="en-US" dirty="0"/>
              <a:t>폴더 포함내용</a:t>
            </a:r>
            <a:endParaRPr lang="en-US" altLang="ko-KR" dirty="0"/>
          </a:p>
          <a:p>
            <a:pPr lvl="1"/>
            <a:r>
              <a:rPr lang="en-US" altLang="ko-KR" dirty="0"/>
              <a:t>Workspace, Store, Layer, Style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사용자 보안설정</a:t>
            </a:r>
            <a:r>
              <a:rPr lang="en-US" altLang="ko-KR" dirty="0"/>
              <a:t>, GWC </a:t>
            </a:r>
            <a:r>
              <a:rPr lang="ko-KR" altLang="en-US" dirty="0"/>
              <a:t>캐시 파일</a:t>
            </a:r>
            <a:r>
              <a:rPr lang="en-US" altLang="ko-KR" dirty="0"/>
              <a:t>, </a:t>
            </a:r>
            <a:r>
              <a:rPr lang="ko-KR" altLang="en-US" dirty="0"/>
              <a:t>로그 등</a:t>
            </a:r>
            <a:endParaRPr lang="en-US" altLang="ko-KR" dirty="0"/>
          </a:p>
          <a:p>
            <a:r>
              <a:rPr lang="en-US" altLang="ko-KR" dirty="0" err="1"/>
              <a:t>data_dir</a:t>
            </a:r>
            <a:r>
              <a:rPr lang="en-US" altLang="ko-KR" dirty="0"/>
              <a:t> </a:t>
            </a:r>
            <a:r>
              <a:rPr lang="ko-KR" altLang="en-US" dirty="0"/>
              <a:t>폴더 이동의 장점</a:t>
            </a:r>
            <a:endParaRPr lang="en-US" altLang="ko-KR" dirty="0"/>
          </a:p>
          <a:p>
            <a:pPr lvl="1"/>
            <a:r>
              <a:rPr lang="ko-KR" altLang="en-US" dirty="0"/>
              <a:t>늘어나는 데이터가 </a:t>
            </a:r>
            <a:r>
              <a:rPr lang="en-US" altLang="ko-KR" dirty="0"/>
              <a:t>System </a:t>
            </a:r>
            <a:r>
              <a:rPr lang="ko-KR" altLang="en-US" dirty="0"/>
              <a:t>디스크 소모하는 것을 막음</a:t>
            </a:r>
            <a:endParaRPr lang="en-US" altLang="ko-KR" dirty="0"/>
          </a:p>
          <a:p>
            <a:pPr lvl="1"/>
            <a:r>
              <a:rPr lang="en-US" altLang="ko-KR" dirty="0" err="1"/>
              <a:t>GeoServer</a:t>
            </a:r>
            <a:r>
              <a:rPr lang="ko-KR" altLang="en-US" dirty="0"/>
              <a:t>와 관련된 모든 설정을 묶어 관리 및 타 시스템 복사를 통한 병렬 확장 용이</a:t>
            </a:r>
            <a:endParaRPr lang="en-US" altLang="ko-KR" dirty="0"/>
          </a:p>
          <a:p>
            <a:r>
              <a:rPr lang="en-US" altLang="ko-KR" dirty="0" err="1"/>
              <a:t>data_dir</a:t>
            </a:r>
            <a:r>
              <a:rPr lang="en-US" altLang="ko-KR" dirty="0"/>
              <a:t> </a:t>
            </a:r>
            <a:r>
              <a:rPr lang="ko-KR" altLang="en-US" dirty="0"/>
              <a:t>이동 방법</a:t>
            </a:r>
            <a:endParaRPr lang="en-US" altLang="ko-KR" dirty="0"/>
          </a:p>
          <a:p>
            <a:pPr lvl="1"/>
            <a:r>
              <a:rPr lang="en-US" altLang="ko-KR" dirty="0"/>
              <a:t>Web.xml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1"/>
            <a:r>
              <a:rPr lang="en-US" altLang="ko-KR" dirty="0"/>
              <a:t>&lt;context-</a:t>
            </a:r>
            <a:r>
              <a:rPr lang="en-US" altLang="ko-KR" dirty="0" err="1"/>
              <a:t>param</a:t>
            </a:r>
            <a:r>
              <a:rPr lang="en-US" altLang="ko-KR" dirty="0"/>
              <a:t>&gt; </a:t>
            </a:r>
            <a:r>
              <a:rPr lang="ko-KR" altLang="en-US" dirty="0"/>
              <a:t>중 </a:t>
            </a:r>
            <a:r>
              <a:rPr lang="en-US" altLang="ko-KR" dirty="0"/>
              <a:t>GEOSERVER_DATA_DIR </a:t>
            </a:r>
            <a:r>
              <a:rPr lang="ko-KR" altLang="en-US" dirty="0"/>
              <a:t>항목부분 </a:t>
            </a:r>
            <a:r>
              <a:rPr lang="ko-KR" altLang="en-US" dirty="0" err="1"/>
              <a:t>리마크</a:t>
            </a:r>
            <a:r>
              <a:rPr lang="ko-KR" altLang="en-US" dirty="0"/>
              <a:t> 풀고 값 수정</a:t>
            </a:r>
            <a:endParaRPr lang="en-US" altLang="ko-KR" dirty="0"/>
          </a:p>
          <a:p>
            <a:r>
              <a:rPr lang="ko-KR" altLang="en-US" dirty="0"/>
              <a:t>수정 예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&lt;context-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&gt; </a:t>
            </a:r>
            <a:br>
              <a:rPr lang="en-US" altLang="ko-KR" sz="2300" dirty="0"/>
            </a:br>
            <a:r>
              <a:rPr lang="en-US" altLang="ko-KR" sz="2300" dirty="0"/>
              <a:t>      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-name&gt;</a:t>
            </a:r>
            <a:r>
              <a:rPr lang="en-US" altLang="ko-KR" sz="2300" dirty="0"/>
              <a:t>GEOSERVER_DATA_DIR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&lt;/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-name&gt;</a:t>
            </a:r>
            <a:br>
              <a:rPr lang="en-US" altLang="ko-KR" sz="2300" dirty="0"/>
            </a:br>
            <a:r>
              <a:rPr lang="en-US" altLang="ko-KR" sz="2300" dirty="0"/>
              <a:t>      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-value&gt;</a:t>
            </a:r>
            <a:r>
              <a:rPr lang="en-US" altLang="ko-KR" sz="2300" dirty="0"/>
              <a:t>D:\</a:t>
            </a:r>
            <a:r>
              <a:rPr lang="en-US" altLang="ko-KR" sz="2300" dirty="0" err="1"/>
              <a:t>geoserver_data_dir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&lt;/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-value&gt;</a:t>
            </a:r>
            <a:r>
              <a:rPr lang="en-US" altLang="ko-KR" sz="2300" dirty="0"/>
              <a:t>    </a:t>
            </a:r>
            <a:br>
              <a:rPr lang="en-US" altLang="ko-KR" sz="2300" dirty="0"/>
            </a:b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&lt;/context-</a:t>
            </a:r>
            <a:r>
              <a:rPr lang="en-US" altLang="ko-KR" sz="2300" dirty="0" err="1">
                <a:solidFill>
                  <a:schemeClr val="accent4">
                    <a:lumMod val="75000"/>
                  </a:schemeClr>
                </a:solidFill>
              </a:rPr>
              <a:t>param</a:t>
            </a:r>
            <a:r>
              <a:rPr lang="en-US" altLang="ko-KR" sz="2300" dirty="0">
                <a:solidFill>
                  <a:schemeClr val="accent4">
                    <a:lumMod val="75000"/>
                  </a:schemeClr>
                </a:solidFill>
              </a:rPr>
              <a:t>&gt;</a:t>
            </a:r>
            <a:r>
              <a:rPr lang="en-US" altLang="ko-KR" sz="2300" dirty="0"/>
              <a:t>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폴더 이동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677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성능향상 위한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6187461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서비스할 </a:t>
            </a:r>
            <a:r>
              <a:rPr lang="ko-KR" altLang="en-US" dirty="0" err="1"/>
              <a:t>좌표계로</a:t>
            </a:r>
            <a:r>
              <a:rPr lang="ko-KR" altLang="en-US" dirty="0"/>
              <a:t> 소스데이터 미리 변환하라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GeoServer</a:t>
            </a:r>
            <a:r>
              <a:rPr lang="ko-KR" altLang="en-US" dirty="0"/>
              <a:t>는 실시간 </a:t>
            </a:r>
            <a:r>
              <a:rPr lang="ko-KR" altLang="en-US" dirty="0" err="1"/>
              <a:t>좌표계</a:t>
            </a:r>
            <a:r>
              <a:rPr lang="ko-KR" altLang="en-US" dirty="0"/>
              <a:t> 변환도 잘 지원한다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하지만 실시간 변환은 느릴 수 밖에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스타일을</a:t>
            </a:r>
            <a:r>
              <a:rPr lang="en-US" altLang="ko-KR" dirty="0"/>
              <a:t> </a:t>
            </a:r>
            <a:r>
              <a:rPr lang="ko-KR" altLang="en-US" dirty="0"/>
              <a:t>이용하여 적당한 정보만 표출되게 제어하라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스타일 정보를 조정하여 스케일에 따라 적정한 </a:t>
            </a:r>
            <a:r>
              <a:rPr lang="ko-KR" altLang="en-US" dirty="0" err="1"/>
              <a:t>레이어만</a:t>
            </a:r>
            <a:r>
              <a:rPr lang="ko-KR" altLang="en-US" dirty="0"/>
              <a:t> 보이게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같은 </a:t>
            </a:r>
            <a:r>
              <a:rPr lang="ko-KR" altLang="en-US" dirty="0" err="1"/>
              <a:t>레이어도</a:t>
            </a:r>
            <a:r>
              <a:rPr lang="ko-KR" altLang="en-US" dirty="0"/>
              <a:t> 스케일에 따라 적절한 심벌이 부여되게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피처를 다듬어라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피처를 정규화</a:t>
            </a:r>
            <a:r>
              <a:rPr lang="en-US" altLang="ko-KR" dirty="0"/>
              <a:t>(</a:t>
            </a:r>
            <a:r>
              <a:rPr lang="en-US" altLang="ko-KR" dirty="0" err="1"/>
              <a:t>Simplofiy</a:t>
            </a:r>
            <a:r>
              <a:rPr lang="en-US" altLang="ko-KR" dirty="0"/>
              <a:t>)</a:t>
            </a:r>
            <a:r>
              <a:rPr lang="ko-KR" altLang="en-US" dirty="0"/>
              <a:t>하여 불필요한 점을 </a:t>
            </a:r>
            <a:r>
              <a:rPr lang="ko-KR" altLang="en-US" dirty="0" err="1"/>
              <a:t>없엔다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스케일에 맞게 정규화된 </a:t>
            </a:r>
            <a:r>
              <a:rPr lang="ko-KR" altLang="en-US" dirty="0" err="1"/>
              <a:t>어러</a:t>
            </a:r>
            <a:r>
              <a:rPr lang="ko-KR" altLang="en-US" dirty="0"/>
              <a:t> </a:t>
            </a:r>
            <a:r>
              <a:rPr lang="ko-KR" altLang="en-US" dirty="0" err="1"/>
              <a:t>레이어를</a:t>
            </a:r>
            <a:r>
              <a:rPr lang="ko-KR" altLang="en-US" dirty="0"/>
              <a:t> 사용하면 효과적이다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지나치게 넓은 범위의 </a:t>
            </a:r>
            <a:r>
              <a:rPr lang="en-US" altLang="ko-KR" dirty="0"/>
              <a:t>MBR</a:t>
            </a:r>
            <a:r>
              <a:rPr lang="ko-KR" altLang="en-US" dirty="0"/>
              <a:t>을 가지는 피처는 적절히 분리한다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느린 스타일의 사용을 최소화하라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투명도</a:t>
            </a:r>
            <a:r>
              <a:rPr lang="en-US" altLang="ko-KR" dirty="0"/>
              <a:t>(</a:t>
            </a:r>
            <a:r>
              <a:rPr lang="en-US" altLang="ko-KR" dirty="0" err="1"/>
              <a:t>Transparecy</a:t>
            </a:r>
            <a:r>
              <a:rPr lang="en-US" altLang="ko-KR" dirty="0"/>
              <a:t>)</a:t>
            </a:r>
            <a:r>
              <a:rPr lang="ko-KR" altLang="en-US" dirty="0"/>
              <a:t>의 사용은 기본적으로 </a:t>
            </a:r>
            <a:r>
              <a:rPr lang="en-US" altLang="ko-KR" dirty="0"/>
              <a:t>2</a:t>
            </a:r>
            <a:r>
              <a:rPr lang="ko-KR" altLang="en-US" dirty="0"/>
              <a:t>배 이상의 </a:t>
            </a:r>
            <a:r>
              <a:rPr lang="ko-KR" altLang="en-US" dirty="0" err="1"/>
              <a:t>랜더링</a:t>
            </a:r>
            <a:r>
              <a:rPr lang="ko-KR" altLang="en-US" dirty="0"/>
              <a:t> 시간이 걸린다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라벨을 뿌리는 것은 비싼 비용을 각오해야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라벨에 테두리</a:t>
            </a:r>
            <a:r>
              <a:rPr lang="en-US" altLang="ko-KR" dirty="0"/>
              <a:t>(Halo)</a:t>
            </a:r>
            <a:r>
              <a:rPr lang="ko-KR" altLang="en-US" dirty="0"/>
              <a:t>를 주는 것은 더 비산 비용이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Data </a:t>
            </a:r>
            <a:r>
              <a:rPr lang="ko-KR" altLang="en-US" dirty="0"/>
              <a:t>최적화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7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4644" y="8919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저장소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2964" y="8919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이슈관리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4645" y="46227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지식관리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2964" y="4622759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SNS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협동개발에</a:t>
            </a:r>
            <a:r>
              <a:rPr lang="ko-KR" altLang="en-US" dirty="0"/>
              <a:t> 필요한 서비스들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4645" y="1476743"/>
            <a:ext cx="857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CVS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81017" y="1476743"/>
            <a:ext cx="1369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REDMINE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24645" y="5207533"/>
            <a:ext cx="149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Homepage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81017" y="5172650"/>
            <a:ext cx="1647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Like / Follow</a:t>
            </a:r>
            <a:endParaRPr lang="ko-KR" altLang="en-US" dirty="0"/>
          </a:p>
        </p:txBody>
      </p:sp>
      <p:sp>
        <p:nvSpPr>
          <p:cNvPr id="12" name="제목 12"/>
          <p:cNvSpPr txBox="1">
            <a:spLocks/>
          </p:cNvSpPr>
          <p:nvPr/>
        </p:nvSpPr>
        <p:spPr>
          <a:xfrm>
            <a:off x="2224644" y="2362200"/>
            <a:ext cx="7744856" cy="2070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6600" b="1" dirty="0" err="1">
                <a:latin typeface="+mn-ea"/>
                <a:ea typeface="+mn-ea"/>
              </a:rPr>
              <a:t>협동개발을</a:t>
            </a:r>
            <a:r>
              <a:rPr lang="ko-KR" altLang="en-US" sz="6600" b="1" dirty="0">
                <a:latin typeface="+mn-ea"/>
                <a:ea typeface="+mn-ea"/>
              </a:rPr>
              <a:t> 위한 </a:t>
            </a:r>
            <a:endParaRPr lang="en-US" altLang="ko-KR" sz="6600" b="1" dirty="0">
              <a:latin typeface="+mn-ea"/>
              <a:ea typeface="+mn-ea"/>
            </a:endParaRPr>
          </a:p>
          <a:p>
            <a:pPr algn="ctr">
              <a:lnSpc>
                <a:spcPct val="100000"/>
              </a:lnSpc>
            </a:pPr>
            <a:r>
              <a:rPr lang="ko-KR" altLang="en-US" sz="6600" b="1" dirty="0">
                <a:latin typeface="+mn-ea"/>
                <a:ea typeface="+mn-ea"/>
              </a:rPr>
              <a:t>서비스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2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4" grpId="0"/>
      <p:bldP spid="15" grpId="0"/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 err="1"/>
              <a:t>ArcGRID</a:t>
            </a:r>
            <a:r>
              <a:rPr lang="ko-KR" altLang="en-US" dirty="0"/>
              <a:t>의 사용을 자제하라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이런 포맷들은 </a:t>
            </a:r>
            <a:r>
              <a:rPr lang="ko-KR" altLang="en-US" dirty="0" err="1"/>
              <a:t>디코딩에</a:t>
            </a:r>
            <a:r>
              <a:rPr lang="ko-KR" altLang="en-US" dirty="0"/>
              <a:t> 많은 비용이 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가능한 한 </a:t>
            </a:r>
            <a:r>
              <a:rPr lang="ko-KR" altLang="en-US" dirty="0" err="1"/>
              <a:t>인코딩</a:t>
            </a:r>
            <a:r>
              <a:rPr lang="ko-KR" altLang="en-US" dirty="0"/>
              <a:t> 되지 않은 </a:t>
            </a:r>
            <a:r>
              <a:rPr lang="en-US" altLang="ko-KR" dirty="0" err="1"/>
              <a:t>GeoTiff</a:t>
            </a:r>
            <a:r>
              <a:rPr lang="ko-KR" altLang="en-US" dirty="0"/>
              <a:t>를 사용하라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ECW</a:t>
            </a:r>
            <a:r>
              <a:rPr lang="ko-KR" altLang="en-US" dirty="0"/>
              <a:t>나 </a:t>
            </a:r>
            <a:r>
              <a:rPr lang="en-US" altLang="ko-KR" dirty="0"/>
              <a:t>JPEG2000</a:t>
            </a:r>
            <a:r>
              <a:rPr lang="ko-KR" altLang="en-US" dirty="0"/>
              <a:t>와 같은 진보된 </a:t>
            </a:r>
            <a:r>
              <a:rPr lang="ko-KR" altLang="en-US" dirty="0" err="1"/>
              <a:t>웨이블릿</a:t>
            </a:r>
            <a:r>
              <a:rPr lang="ko-KR" altLang="en-US" dirty="0"/>
              <a:t> 포맷도 바람직하다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다단계 </a:t>
            </a:r>
            <a:r>
              <a:rPr lang="ko-KR" altLang="en-US" dirty="0" err="1"/>
              <a:t>타일링</a:t>
            </a:r>
            <a:r>
              <a:rPr lang="ko-KR" altLang="en-US" dirty="0"/>
              <a:t> 된 </a:t>
            </a:r>
            <a:r>
              <a:rPr lang="en-US" altLang="ko-KR" dirty="0" err="1"/>
              <a:t>GeoTiff</a:t>
            </a:r>
            <a:r>
              <a:rPr lang="ko-KR" altLang="en-US" dirty="0"/>
              <a:t>를 사용하라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GDAL </a:t>
            </a:r>
            <a:r>
              <a:rPr lang="ko-KR" altLang="en-US" dirty="0"/>
              <a:t>툴인 </a:t>
            </a:r>
            <a:r>
              <a:rPr lang="en-US" altLang="ko-KR" dirty="0" err="1"/>
              <a:t>gdaladdo</a:t>
            </a:r>
            <a:r>
              <a:rPr lang="en-US" altLang="ko-KR" dirty="0"/>
              <a:t> </a:t>
            </a:r>
            <a:r>
              <a:rPr lang="ko-KR" altLang="en-US" dirty="0"/>
              <a:t>명령을 이용하면 다단계 </a:t>
            </a:r>
            <a:r>
              <a:rPr lang="ko-KR" altLang="en-US" dirty="0" err="1"/>
              <a:t>타일링된</a:t>
            </a:r>
            <a:r>
              <a:rPr lang="ko-KR" altLang="en-US" dirty="0"/>
              <a:t> </a:t>
            </a:r>
            <a:r>
              <a:rPr lang="en-US" altLang="ko-KR" dirty="0" err="1"/>
              <a:t>GeoTiff</a:t>
            </a:r>
            <a:r>
              <a:rPr lang="ko-KR" altLang="en-US" dirty="0"/>
              <a:t>를 만들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Ex) </a:t>
            </a:r>
            <a:r>
              <a:rPr lang="en-US" altLang="ko-KR" dirty="0" err="1"/>
              <a:t>gdaladdo</a:t>
            </a:r>
            <a:r>
              <a:rPr lang="en-US" altLang="ko-KR" dirty="0"/>
              <a:t> -r average </a:t>
            </a:r>
            <a:r>
              <a:rPr lang="en-US" altLang="ko-KR" dirty="0" err="1"/>
              <a:t>mytiff.tif</a:t>
            </a:r>
            <a:r>
              <a:rPr lang="en-US" altLang="ko-KR" dirty="0"/>
              <a:t> 2 4 8 16</a:t>
            </a:r>
          </a:p>
          <a:p>
            <a:r>
              <a:rPr lang="ko-KR" altLang="en-US" dirty="0"/>
              <a:t>가능한 한</a:t>
            </a:r>
            <a:r>
              <a:rPr lang="en-US" altLang="ko-KR" dirty="0"/>
              <a:t>,</a:t>
            </a:r>
            <a:r>
              <a:rPr lang="ko-KR" altLang="en-US" dirty="0"/>
              <a:t> 영상을 합쳐라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여러 장의 영상을 여러 </a:t>
            </a:r>
            <a:r>
              <a:rPr lang="ko-KR" altLang="en-US" dirty="0" err="1"/>
              <a:t>레이어로</a:t>
            </a:r>
            <a:r>
              <a:rPr lang="ko-KR" altLang="en-US" dirty="0"/>
              <a:t> 서비스 하는 것이 가장 느리다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 장의 영상을 </a:t>
            </a:r>
            <a:r>
              <a:rPr lang="ko-KR" altLang="en-US" dirty="0" err="1"/>
              <a:t>레이어</a:t>
            </a:r>
            <a:r>
              <a:rPr lang="ko-KR" altLang="en-US" dirty="0"/>
              <a:t> 그룹으로 묶어 서비스 하면 조금</a:t>
            </a:r>
            <a:r>
              <a:rPr lang="en-US" altLang="ko-KR" dirty="0"/>
              <a:t>(</a:t>
            </a:r>
            <a:r>
              <a:rPr lang="ko-KR" altLang="en-US" dirty="0" err="1"/>
              <a:t>아주조금</a:t>
            </a:r>
            <a:r>
              <a:rPr lang="en-US" altLang="ko-KR" dirty="0"/>
              <a:t>) </a:t>
            </a:r>
            <a:r>
              <a:rPr lang="ko-KR" altLang="en-US" dirty="0"/>
              <a:t>빨라진다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개의 영상으로 </a:t>
            </a:r>
            <a:r>
              <a:rPr lang="ko-KR" altLang="en-US" dirty="0" err="1"/>
              <a:t>합처</a:t>
            </a:r>
            <a:r>
              <a:rPr lang="ko-KR" altLang="en-US" dirty="0"/>
              <a:t> 서비스 하면 많이 빨라진다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하지만 약 </a:t>
            </a:r>
            <a:r>
              <a:rPr lang="en-US" altLang="ko-KR" dirty="0"/>
              <a:t>4GB </a:t>
            </a:r>
            <a:r>
              <a:rPr lang="ko-KR" altLang="en-US" dirty="0"/>
              <a:t>이상의 영상은 보통 </a:t>
            </a:r>
            <a:r>
              <a:rPr lang="en-US" altLang="ko-KR" dirty="0" err="1"/>
              <a:t>GeoServer</a:t>
            </a:r>
            <a:r>
              <a:rPr lang="ko-KR" altLang="en-US" dirty="0"/>
              <a:t>에 올릴 수 없기에 나눌 수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Raster Data</a:t>
            </a:r>
            <a:r>
              <a:rPr lang="ko-KR" altLang="en-US" dirty="0"/>
              <a:t> 최적화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713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200" dirty="0"/>
              <a:t>벡터</a:t>
            </a:r>
            <a:r>
              <a:rPr lang="en-US" altLang="ko-KR" sz="2200" dirty="0"/>
              <a:t> </a:t>
            </a:r>
            <a:r>
              <a:rPr lang="ko-KR" altLang="en-US" sz="2200" dirty="0" err="1"/>
              <a:t>레이어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lvl="1"/>
            <a:r>
              <a:rPr lang="en-US" altLang="ko-KR" sz="1800" dirty="0" err="1"/>
              <a:t>png</a:t>
            </a:r>
            <a:r>
              <a:rPr lang="ko-KR" altLang="en-US" sz="1800" dirty="0"/>
              <a:t>로 요청하는 것이 일반적으로 좋다</a:t>
            </a:r>
            <a:r>
              <a:rPr lang="en-US" altLang="ko-KR" sz="1800" dirty="0"/>
              <a:t>. </a:t>
            </a:r>
            <a:r>
              <a:rPr lang="ko-KR" altLang="en-US" sz="1800" dirty="0"/>
              <a:t>빠르며 </a:t>
            </a:r>
            <a:r>
              <a:rPr lang="ko-KR" altLang="en-US" sz="1800" dirty="0" err="1"/>
              <a:t>크지않고</a:t>
            </a:r>
            <a:r>
              <a:rPr lang="ko-KR" altLang="en-US" sz="1800" dirty="0"/>
              <a:t> 투명처리가 된다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png8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크기는 더 작아지지만 약간 느리고 색이 이상해질 수 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Gif</a:t>
            </a:r>
            <a:r>
              <a:rPr lang="ko-KR" altLang="en-US" sz="1800" dirty="0"/>
              <a:t>는 </a:t>
            </a:r>
            <a:r>
              <a:rPr lang="en-US" altLang="ko-KR" sz="1800" dirty="0"/>
              <a:t>png8</a:t>
            </a:r>
            <a:r>
              <a:rPr lang="ko-KR" altLang="en-US" sz="1800" dirty="0"/>
              <a:t>과 유사하지만</a:t>
            </a:r>
            <a:r>
              <a:rPr lang="en-US" altLang="ko-KR" sz="1800" dirty="0"/>
              <a:t>,</a:t>
            </a:r>
            <a:r>
              <a:rPr lang="ko-KR" altLang="en-US" sz="1800" dirty="0"/>
              <a:t> 브라우저에 따라 투명처리가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경우가 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Jpeg</a:t>
            </a:r>
            <a:r>
              <a:rPr lang="ko-KR" altLang="en-US" sz="1800" dirty="0"/>
              <a:t>는 느리고 투명처리 안되기에 </a:t>
            </a:r>
            <a:r>
              <a:rPr lang="ko-KR" altLang="en-US" sz="1800" dirty="0" err="1"/>
              <a:t>비권장이다</a:t>
            </a:r>
            <a:r>
              <a:rPr lang="en-US" altLang="ko-KR" sz="1800" dirty="0"/>
              <a:t>.</a:t>
            </a:r>
          </a:p>
          <a:p>
            <a:r>
              <a:rPr lang="ko-KR" altLang="en-US" sz="2200" dirty="0"/>
              <a:t>위성영상</a:t>
            </a:r>
            <a:r>
              <a:rPr lang="en-US" altLang="ko-KR" sz="2200" dirty="0"/>
              <a:t>/</a:t>
            </a:r>
            <a:r>
              <a:rPr lang="ko-KR" altLang="en-US" sz="2200" dirty="0"/>
              <a:t>항공사진</a:t>
            </a:r>
            <a:endParaRPr lang="en-US" altLang="ko-KR" sz="2200" dirty="0"/>
          </a:p>
          <a:p>
            <a:pPr lvl="1"/>
            <a:r>
              <a:rPr lang="en-US" altLang="ko-KR" sz="1800" dirty="0"/>
              <a:t>Jpeg</a:t>
            </a:r>
            <a:r>
              <a:rPr lang="ko-KR" altLang="en-US" sz="1800" dirty="0"/>
              <a:t>가 용량이 작아 일반적으로 좋다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Jpeg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인코딩이</a:t>
            </a:r>
            <a:r>
              <a:rPr lang="ko-KR" altLang="en-US" sz="1800" dirty="0"/>
              <a:t> 느린 것은 캐시로 해결 가능하다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Null value </a:t>
            </a:r>
            <a:r>
              <a:rPr lang="ko-KR" altLang="en-US" sz="1800" dirty="0"/>
              <a:t>부분을 투명처리 하려면 </a:t>
            </a:r>
            <a:r>
              <a:rPr lang="en-US" altLang="ko-KR" sz="1800" dirty="0"/>
              <a:t>PNG</a:t>
            </a:r>
            <a:r>
              <a:rPr lang="ko-KR" altLang="en-US" sz="1800" dirty="0"/>
              <a:t>로 요청할 수 밖에 없다</a:t>
            </a:r>
            <a:r>
              <a:rPr lang="en-US" altLang="ko-KR" sz="1800" dirty="0"/>
              <a:t>.</a:t>
            </a:r>
          </a:p>
          <a:p>
            <a:r>
              <a:rPr lang="ko-KR" altLang="en-US" sz="2200" dirty="0" err="1"/>
              <a:t>안티알리어싱</a:t>
            </a:r>
            <a:r>
              <a:rPr lang="ko-KR" altLang="en-US" sz="2200" dirty="0"/>
              <a:t> 비활성화</a:t>
            </a:r>
            <a:endParaRPr lang="en-US" altLang="ko-KR" sz="2200" dirty="0"/>
          </a:p>
          <a:p>
            <a:pPr lvl="1"/>
            <a:r>
              <a:rPr lang="ko-KR" altLang="en-US" sz="1800" dirty="0"/>
              <a:t>빠른 속도를 원한다면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en-US" altLang="ko-KR" sz="1800" dirty="0"/>
              <a:t>“format option”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안티알리어싱을</a:t>
            </a:r>
            <a:r>
              <a:rPr lang="ko-KR" altLang="en-US" sz="1800" dirty="0"/>
              <a:t> 끌 수 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&amp;</a:t>
            </a:r>
            <a:r>
              <a:rPr lang="en-US" altLang="ko-KR" sz="1800" dirty="0" err="1"/>
              <a:t>format_options</a:t>
            </a:r>
            <a:r>
              <a:rPr lang="en-US" altLang="ko-KR" sz="1800" dirty="0"/>
              <a:t>=</a:t>
            </a:r>
            <a:r>
              <a:rPr lang="en-US" altLang="ko-KR" sz="1800" dirty="0" err="1"/>
              <a:t>antialias:none</a:t>
            </a:r>
            <a:endParaRPr lang="en-US" altLang="ko-KR" sz="1800" dirty="0"/>
          </a:p>
          <a:p>
            <a:r>
              <a:rPr lang="en-US" altLang="ko-KR" sz="2200" dirty="0"/>
              <a:t>“Web safe” palette</a:t>
            </a:r>
            <a:r>
              <a:rPr lang="ko-KR" altLang="en-US" sz="2200" dirty="0"/>
              <a:t> 이용</a:t>
            </a:r>
            <a:endParaRPr lang="en-US" altLang="ko-KR" sz="2200" dirty="0"/>
          </a:p>
          <a:p>
            <a:pPr lvl="1"/>
            <a:r>
              <a:rPr lang="ko-KR" altLang="en-US" sz="1800" dirty="0"/>
              <a:t>이 옵션은 </a:t>
            </a:r>
            <a:r>
              <a:rPr lang="en-US" altLang="ko-KR" sz="1800" dirty="0"/>
              <a:t>png8</a:t>
            </a:r>
            <a:r>
              <a:rPr lang="ko-KR" altLang="en-US" sz="1800" dirty="0"/>
              <a:t>과 </a:t>
            </a:r>
            <a:r>
              <a:rPr lang="en-US" altLang="ko-KR" sz="1800" dirty="0"/>
              <a:t>gif </a:t>
            </a:r>
            <a:r>
              <a:rPr lang="ko-KR" altLang="en-US" sz="1800" dirty="0" err="1"/>
              <a:t>포멧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이용시만</a:t>
            </a:r>
            <a:r>
              <a:rPr lang="ko-KR" altLang="en-US" sz="1800" dirty="0"/>
              <a:t> 유효하다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&amp;</a:t>
            </a:r>
            <a:r>
              <a:rPr lang="en-US" altLang="ko-KR" sz="1800" dirty="0" err="1"/>
              <a:t>palette:safe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포맷 최적화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4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을 많이 사용하는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4644" y="8919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저장소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2964" y="8919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이슈관리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4645" y="462013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지식관리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2964" y="4620136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SNS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4645" y="147674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2964" y="147674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Issue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24645" y="5204910"/>
            <a:ext cx="149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Homepage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1018" y="5170027"/>
            <a:ext cx="2053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Watch, Star, 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Pulse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2249" y="620656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생활코딩의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동영상강의</a:t>
            </a:r>
          </a:p>
        </p:txBody>
      </p:sp>
      <p:sp>
        <p:nvSpPr>
          <p:cNvPr id="15" name="TextBox 14">
            <a:hlinkClick r:id="rId2"/>
          </p:cNvPr>
          <p:cNvSpPr txBox="1"/>
          <p:nvPr/>
        </p:nvSpPr>
        <p:spPr>
          <a:xfrm>
            <a:off x="6513969" y="6206567"/>
            <a:ext cx="41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http://opentutorials.org/course/307/2475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제목 12"/>
          <p:cNvSpPr txBox="1">
            <a:spLocks/>
          </p:cNvSpPr>
          <p:nvPr/>
        </p:nvSpPr>
        <p:spPr>
          <a:xfrm>
            <a:off x="2224644" y="2362200"/>
            <a:ext cx="7744856" cy="2070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err="1">
                <a:latin typeface="+mn-ea"/>
                <a:ea typeface="+mn-ea"/>
              </a:rPr>
              <a:t>Github</a:t>
            </a:r>
            <a:r>
              <a:rPr lang="ko-KR" altLang="en-US" sz="6600" b="1" dirty="0">
                <a:latin typeface="+mn-ea"/>
                <a:ea typeface="+mn-ea"/>
              </a:rPr>
              <a:t>이 제공하는</a:t>
            </a:r>
            <a:endParaRPr lang="en-US" altLang="ko-KR" sz="6600" b="1" dirty="0">
              <a:latin typeface="+mn-ea"/>
              <a:ea typeface="+mn-ea"/>
            </a:endParaRPr>
          </a:p>
          <a:p>
            <a:pPr algn="ctr">
              <a:lnSpc>
                <a:spcPct val="100000"/>
              </a:lnSpc>
            </a:pPr>
            <a:r>
              <a:rPr lang="ko-KR" altLang="en-US" sz="6600" b="1" dirty="0">
                <a:latin typeface="+mn-ea"/>
                <a:ea typeface="+mn-ea"/>
              </a:rPr>
              <a:t>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와</a:t>
            </a:r>
            <a:r>
              <a:rPr lang="en-US" altLang="ko-KR" dirty="0"/>
              <a:t> GIT</a:t>
            </a:r>
            <a:r>
              <a:rPr lang="ko-KR" altLang="en-US" dirty="0"/>
              <a:t>의 차이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5780" y="4139422"/>
            <a:ext cx="80804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/>
              <a:t>Github</a:t>
            </a:r>
            <a:r>
              <a:rPr lang="en-US" altLang="ko-KR" sz="6600" dirty="0"/>
              <a:t> = GIT + SNS </a:t>
            </a:r>
          </a:p>
          <a:p>
            <a:pPr algn="r"/>
            <a:r>
              <a:rPr lang="en-US" altLang="ko-KR" sz="6600" dirty="0"/>
              <a:t>+ KMS + ITS</a:t>
            </a:r>
            <a:endParaRPr lang="ko-KR" altLang="en-US" sz="6600" dirty="0"/>
          </a:p>
        </p:txBody>
      </p:sp>
      <p:sp>
        <p:nvSpPr>
          <p:cNvPr id="6" name="제목 12"/>
          <p:cNvSpPr txBox="1">
            <a:spLocks/>
          </p:cNvSpPr>
          <p:nvPr/>
        </p:nvSpPr>
        <p:spPr>
          <a:xfrm>
            <a:off x="2224644" y="2362200"/>
            <a:ext cx="7744856" cy="2070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err="1"/>
              <a:t>Github</a:t>
            </a:r>
            <a:r>
              <a:rPr lang="en-US" altLang="ko-KR" sz="6600" b="1" dirty="0"/>
              <a:t> </a:t>
            </a:r>
            <a:r>
              <a:rPr lang="en-US" altLang="ko-KR" sz="6600" b="1" dirty="0">
                <a:latin typeface="바탕" panose="02030600000101010101" pitchFamily="18" charset="-127"/>
                <a:ea typeface="바탕" panose="02030600000101010101" pitchFamily="18" charset="-127"/>
              </a:rPr>
              <a:t>≠ </a:t>
            </a:r>
            <a:r>
              <a:rPr lang="en-US" altLang="ko-KR" sz="6600" b="1" dirty="0">
                <a:ea typeface="바탕" panose="02030600000101010101" pitchFamily="18" charset="-127"/>
              </a:rPr>
              <a:t>GIT</a:t>
            </a:r>
            <a:endParaRPr lang="ko-KR" altLang="en-US" sz="6600" b="1" dirty="0"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3525" y="3673100"/>
            <a:ext cx="390042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형상관리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체계적인 파일</a:t>
            </a:r>
            <a:r>
              <a:rPr lang="en-US" altLang="ko-KR" dirty="0"/>
              <a:t>/</a:t>
            </a:r>
            <a:r>
              <a:rPr lang="ko-KR" altLang="en-US" dirty="0"/>
              <a:t>프로젝트 변경관리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Undo (rollback) </a:t>
            </a:r>
            <a:r>
              <a:rPr lang="ko-KR" altLang="en-US" dirty="0"/>
              <a:t>가능하게</a:t>
            </a:r>
            <a:r>
              <a:rPr lang="en-US" altLang="ko-KR" dirty="0"/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commit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add /  remove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revert / reset</a:t>
            </a:r>
            <a:endParaRPr lang="ko-KR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3787" y="818850"/>
            <a:ext cx="16802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협업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원격 저장소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병합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충돌 해결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clone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pull / push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65000"/>
                  </a:schemeClr>
                </a:solidFill>
              </a:rPr>
              <a:t>mergetool</a:t>
            </a:r>
            <a:endParaRPr lang="en-US" altLang="ko-K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4055" y="3673099"/>
            <a:ext cx="34355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실험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브랜치로</a:t>
            </a:r>
            <a:r>
              <a:rPr lang="ko-KR" altLang="en-US" dirty="0"/>
              <a:t> 새로운 기능 개발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잘 안되면 폐기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잘되면 서비스용 코드에 병합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branch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checkout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</a:schemeClr>
                </a:solidFill>
              </a:rPr>
              <a:t>merge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5665855" y="6286665"/>
            <a:ext cx="405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http://www.slideshare.net/ibare/dvcs-git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525" y="597565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버전관리를 들어본 적 없는 사람들을 위한 </a:t>
            </a:r>
            <a:r>
              <a:rPr lang="en-US" altLang="ko-KR" dirty="0"/>
              <a:t>GIT</a:t>
            </a:r>
            <a:endParaRPr lang="ko-KR" altLang="en-US" dirty="0"/>
          </a:p>
        </p:txBody>
      </p:sp>
      <p:sp>
        <p:nvSpPr>
          <p:cNvPr id="10" name="제목 12"/>
          <p:cNvSpPr txBox="1">
            <a:spLocks/>
          </p:cNvSpPr>
          <p:nvPr/>
        </p:nvSpPr>
        <p:spPr>
          <a:xfrm>
            <a:off x="2224644" y="2362200"/>
            <a:ext cx="7744856" cy="2070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>
                <a:latin typeface="+mn-ea"/>
                <a:ea typeface="+mn-ea"/>
              </a:rPr>
              <a:t>GIT</a:t>
            </a:r>
            <a:endParaRPr lang="ko-KR" altLang="en-US" sz="6600" b="1" dirty="0">
              <a:latin typeface="+mn-ea"/>
              <a:ea typeface="+mn-ea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2650" y="5934670"/>
            <a:ext cx="737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https://github.com/Qgis-Tr-kr/TadpoleForDBTools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https://github.com/Qgis-Tr-kr/TadpoleForDBTools/blob/master/README.md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490" y="1325564"/>
            <a:ext cx="6630784" cy="4033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8601" y="5565338"/>
            <a:ext cx="606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README.md </a:t>
            </a:r>
            <a:r>
              <a:rPr lang="ko-KR" altLang="en-US" dirty="0"/>
              <a:t>파일에 프로젝트에 대한 설명이 있어야 한다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9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SNS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139826"/>
            <a:ext cx="3381375" cy="371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1" y="1896042"/>
            <a:ext cx="4040187" cy="48095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198" y="1896042"/>
            <a:ext cx="4040186" cy="480955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225800" y="1651000"/>
            <a:ext cx="1498600" cy="43077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Pulse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454900" y="1611878"/>
            <a:ext cx="1498600" cy="43077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Graphs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Explore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2301" y="6375400"/>
            <a:ext cx="27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https://github.com/explore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6526" y="5696953"/>
            <a:ext cx="774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Trending / Star </a:t>
            </a:r>
            <a:r>
              <a:rPr lang="ko-KR" altLang="en-US" sz="3200" dirty="0"/>
              <a:t>순으로 인기 프로젝트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419237"/>
            <a:ext cx="5816600" cy="4154715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8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/>
              <a:t>fork / pull request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63" y="2389052"/>
            <a:ext cx="6950075" cy="3753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2650" y="6375400"/>
            <a:ext cx="557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https://github.com/hangum/TadpoleForDBTools/network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9601" y="1325564"/>
            <a:ext cx="8640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fork: </a:t>
            </a:r>
            <a:r>
              <a:rPr lang="ko-KR" altLang="en-US" sz="2400" dirty="0"/>
              <a:t>다른 이의 </a:t>
            </a:r>
            <a:r>
              <a:rPr lang="ko-KR" altLang="en-US" sz="2400" dirty="0" err="1"/>
              <a:t>오픈소스</a:t>
            </a:r>
            <a:r>
              <a:rPr lang="ko-KR" altLang="en-US" sz="2400" dirty="0"/>
              <a:t> 내 계정으로 가져오기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pull request: </a:t>
            </a:r>
            <a:r>
              <a:rPr lang="ko-KR" altLang="en-US" sz="2400" dirty="0"/>
              <a:t>내가 변경한 소스를 원 </a:t>
            </a:r>
            <a:r>
              <a:rPr lang="ko-KR" altLang="en-US" sz="2400" dirty="0" err="1"/>
              <a:t>오픈소스에</a:t>
            </a:r>
            <a:r>
              <a:rPr lang="ko-KR" altLang="en-US" sz="2400" dirty="0"/>
              <a:t> 반영 요청하기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강의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529508" cy="526256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I </a:t>
            </a:r>
            <a:br>
              <a:rPr lang="en-US" altLang="ko-KR" dirty="0"/>
            </a:br>
            <a:r>
              <a:rPr lang="ko-KR" altLang="en-US" dirty="0"/>
              <a:t>오픈소스</a:t>
            </a:r>
            <a:r>
              <a:rPr lang="en-US" altLang="ko-KR" dirty="0"/>
              <a:t> </a:t>
            </a:r>
            <a:r>
              <a:rPr lang="ko-KR" altLang="en-US" dirty="0"/>
              <a:t>활동과 협동개발 이해</a:t>
            </a:r>
            <a:endParaRPr lang="en-US" altLang="ko-KR" dirty="0"/>
          </a:p>
          <a:p>
            <a:pPr lvl="1"/>
            <a:r>
              <a:rPr lang="ko-KR" altLang="en-US" sz="2000" dirty="0"/>
              <a:t>오픈소스 활동 참여방법</a:t>
            </a:r>
          </a:p>
          <a:p>
            <a:pPr lvl="1"/>
            <a:r>
              <a:rPr lang="ko-KR" altLang="en-US" sz="2000" dirty="0"/>
              <a:t>협동개발 도구인 </a:t>
            </a:r>
            <a:r>
              <a:rPr lang="en-US" altLang="ko-KR" sz="2000" dirty="0" err="1"/>
              <a:t>Github</a:t>
            </a:r>
            <a:endParaRPr lang="en-US" altLang="ko-KR" sz="2000" dirty="0"/>
          </a:p>
          <a:p>
            <a:r>
              <a:rPr lang="en-US" altLang="ko-KR" dirty="0"/>
              <a:t>Chapter II </a:t>
            </a:r>
            <a:br>
              <a:rPr lang="en-US" altLang="ko-KR" dirty="0"/>
            </a:br>
            <a:r>
              <a:rPr lang="en-US" altLang="ko-KR" dirty="0"/>
              <a:t>GIT </a:t>
            </a:r>
            <a:r>
              <a:rPr lang="ko-KR" altLang="en-US" dirty="0"/>
              <a:t>사용법 실습</a:t>
            </a:r>
            <a:endParaRPr lang="en-US" altLang="ko-KR" dirty="0"/>
          </a:p>
          <a:p>
            <a:pPr lvl="1"/>
            <a:r>
              <a:rPr lang="ko-KR" altLang="en-US" sz="2000" dirty="0"/>
              <a:t>필요 프로그램 설치</a:t>
            </a:r>
          </a:p>
          <a:p>
            <a:pPr lvl="1"/>
            <a:r>
              <a:rPr lang="en-US" altLang="ko-KR" sz="2000" dirty="0" err="1"/>
              <a:t>Github</a:t>
            </a:r>
            <a:r>
              <a:rPr lang="ko-KR" altLang="en-US" sz="2000" dirty="0"/>
              <a:t>에 저장소 만들기</a:t>
            </a:r>
          </a:p>
          <a:p>
            <a:pPr lvl="1"/>
            <a:r>
              <a:rPr lang="en-US" altLang="ko-KR" sz="2000" dirty="0" err="1"/>
              <a:t>Git</a:t>
            </a:r>
            <a:r>
              <a:rPr lang="en-US" altLang="ko-KR" sz="2000" dirty="0"/>
              <a:t> </a:t>
            </a:r>
            <a:r>
              <a:rPr lang="ko-KR" altLang="en-US" sz="2000" dirty="0"/>
              <a:t>개념잡기</a:t>
            </a:r>
          </a:p>
          <a:p>
            <a:pPr lvl="1"/>
            <a:r>
              <a:rPr lang="en-US" altLang="ko-KR" sz="2000" dirty="0" err="1"/>
              <a:t>Git</a:t>
            </a:r>
            <a:r>
              <a:rPr lang="ko-KR" altLang="en-US" sz="2000" dirty="0"/>
              <a:t>에 변경내용 저장</a:t>
            </a:r>
          </a:p>
          <a:p>
            <a:pPr lvl="1"/>
            <a:r>
              <a:rPr lang="ko-KR" altLang="en-US" sz="2000" dirty="0" err="1"/>
              <a:t>브랜치를</a:t>
            </a:r>
            <a:r>
              <a:rPr lang="ko-KR" altLang="en-US" sz="2000" dirty="0"/>
              <a:t> 이용한 작업</a:t>
            </a:r>
          </a:p>
          <a:p>
            <a:pPr lvl="1"/>
            <a:r>
              <a:rPr lang="ko-KR" altLang="en-US" sz="2000" dirty="0"/>
              <a:t>변경사항 되돌리기</a:t>
            </a:r>
          </a:p>
          <a:p>
            <a:pPr lvl="1"/>
            <a:r>
              <a:rPr lang="ko-KR" altLang="en-US" sz="2000" dirty="0"/>
              <a:t>오픈소스 참여 위한 저장소 구성</a:t>
            </a:r>
            <a:endParaRPr lang="en-US" altLang="ko-KR" sz="20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48728" y="896143"/>
            <a:ext cx="5529508" cy="5825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000" dirty="0"/>
              <a:t>Chapter III </a:t>
            </a:r>
            <a:br>
              <a:rPr lang="en-US" altLang="ko-KR" sz="3000" dirty="0"/>
            </a:br>
            <a:r>
              <a:rPr lang="ko-KR" altLang="en-US" sz="3000" dirty="0"/>
              <a:t>오픈소스</a:t>
            </a:r>
            <a:r>
              <a:rPr lang="en-US" altLang="ko-KR" sz="3000" dirty="0"/>
              <a:t> </a:t>
            </a:r>
            <a:r>
              <a:rPr lang="ko-KR" altLang="en-US" sz="3000" dirty="0"/>
              <a:t>개발환경 구축</a:t>
            </a:r>
            <a:endParaRPr lang="en-US" altLang="ko-KR" sz="3000" dirty="0"/>
          </a:p>
          <a:p>
            <a:pPr lvl="1"/>
            <a:r>
              <a:rPr lang="en-US" altLang="ko-KR" dirty="0"/>
              <a:t>QGIS </a:t>
            </a:r>
            <a:r>
              <a:rPr lang="ko-KR" altLang="en-US" dirty="0"/>
              <a:t>컴파일</a:t>
            </a:r>
          </a:p>
          <a:p>
            <a:pPr lvl="1"/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</a:p>
          <a:p>
            <a:pPr lvl="1"/>
            <a:r>
              <a:rPr lang="en-US" altLang="ko-KR" dirty="0"/>
              <a:t>Cesium Sandcastle</a:t>
            </a:r>
          </a:p>
          <a:p>
            <a:r>
              <a:rPr lang="en-US" altLang="ko-KR" sz="3000" dirty="0"/>
              <a:t>Chapter IV </a:t>
            </a:r>
            <a:br>
              <a:rPr lang="en-US" altLang="ko-KR" sz="3000" dirty="0"/>
            </a:br>
            <a:r>
              <a:rPr lang="ko-KR" altLang="en-US" sz="3000" dirty="0"/>
              <a:t>오픈소스 서비스환경 구축</a:t>
            </a:r>
            <a:endParaRPr lang="en-US" altLang="ko-KR" sz="3000" dirty="0"/>
          </a:p>
          <a:p>
            <a:pPr lvl="1"/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/>
              <a:t>Cesium </a:t>
            </a:r>
            <a:r>
              <a:rPr lang="ko-KR" altLang="en-US" dirty="0"/>
              <a:t>설치</a:t>
            </a:r>
          </a:p>
          <a:p>
            <a:pPr lvl="1"/>
            <a:r>
              <a:rPr lang="en-US" altLang="ko-KR" dirty="0"/>
              <a:t>Tomcat</a:t>
            </a:r>
            <a:r>
              <a:rPr lang="ko-KR" altLang="en-US" dirty="0"/>
              <a:t>과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설치와 </a:t>
            </a:r>
            <a:r>
              <a:rPr lang="en-US" altLang="ko-KR" dirty="0"/>
              <a:t>CGI </a:t>
            </a:r>
            <a:r>
              <a:rPr lang="ko-KR" altLang="en-US" dirty="0"/>
              <a:t>연결</a:t>
            </a:r>
          </a:p>
          <a:p>
            <a:r>
              <a:rPr lang="en-US" altLang="ko-KR" sz="3000" dirty="0"/>
              <a:t>Chapter V </a:t>
            </a:r>
            <a:br>
              <a:rPr lang="en-US" altLang="ko-KR" sz="3000" dirty="0"/>
            </a:br>
            <a:r>
              <a:rPr lang="ko-KR" altLang="en-US" sz="3000" dirty="0"/>
              <a:t>지도서비스</a:t>
            </a:r>
            <a:r>
              <a:rPr lang="en-US" altLang="ko-KR" sz="3000" dirty="0"/>
              <a:t> </a:t>
            </a:r>
            <a:r>
              <a:rPr lang="ko-KR" altLang="en-US" sz="3000" dirty="0"/>
              <a:t>성능향상 전략</a:t>
            </a:r>
            <a:endParaRPr lang="en-US" altLang="ko-KR" sz="3000" dirty="0"/>
          </a:p>
          <a:p>
            <a:pPr lvl="1"/>
            <a:r>
              <a:rPr lang="en-US" altLang="ko-KR" dirty="0"/>
              <a:t>Web Cache Logic </a:t>
            </a:r>
            <a:r>
              <a:rPr lang="ko-KR" altLang="en-US" dirty="0"/>
              <a:t>이해</a:t>
            </a:r>
          </a:p>
          <a:p>
            <a:pPr lvl="1"/>
            <a:r>
              <a:rPr lang="ko-KR" altLang="en-US" dirty="0"/>
              <a:t>브라우저 캐시를 위한 설정</a:t>
            </a:r>
          </a:p>
          <a:p>
            <a:pPr lvl="1"/>
            <a:r>
              <a:rPr lang="ko-KR" altLang="en-US" dirty="0"/>
              <a:t>서버 캐시를 위한 설정</a:t>
            </a:r>
          </a:p>
          <a:p>
            <a:pPr lvl="1"/>
            <a:r>
              <a:rPr lang="ko-KR" altLang="en-US" dirty="0"/>
              <a:t>상용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lvl="1"/>
            <a:r>
              <a:rPr lang="ko-KR" altLang="en-US" dirty="0"/>
              <a:t>성능향상 위한 데이터 가공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660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/>
              <a:t>Issue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9300" y="6375400"/>
            <a:ext cx="534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https://github.com/hangum/TadpoleForDBTools/issues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63" y="1325563"/>
            <a:ext cx="7635875" cy="4296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2650" y="5767707"/>
            <a:ext cx="517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Label, Milestone, Assignee </a:t>
            </a:r>
            <a:r>
              <a:rPr lang="ko-KR" altLang="en-US" sz="2400" dirty="0"/>
              <a:t>할당이 중요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2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Wiki/Homepage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2650" y="6211670"/>
            <a:ext cx="516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https://github.com/hangum/TadpoleForDBTools/wiki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http://hangum.github.io/TadpoleForDBTools/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74" y="1325563"/>
            <a:ext cx="4104489" cy="4886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138" y="1325563"/>
            <a:ext cx="4104490" cy="4886106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4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GIT </a:t>
            </a:r>
            <a:r>
              <a:rPr lang="ko-KR" altLang="en-US" dirty="0"/>
              <a:t>사용법 실습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arabicPeriod"/>
            </a:pPr>
            <a:r>
              <a:rPr lang="ko-KR" altLang="en-US" sz="3600" dirty="0">
                <a:solidFill>
                  <a:schemeClr val="bg1"/>
                </a:solidFill>
              </a:rPr>
              <a:t>필요 프로그램 설치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altLang="ko-KR" sz="3600" dirty="0" err="1">
                <a:solidFill>
                  <a:schemeClr val="bg1"/>
                </a:solidFill>
              </a:rPr>
              <a:t>Github</a:t>
            </a:r>
            <a:r>
              <a:rPr lang="ko-KR" altLang="en-US" sz="3600" dirty="0">
                <a:solidFill>
                  <a:schemeClr val="bg1"/>
                </a:solidFill>
              </a:rPr>
              <a:t>에 저장소 만들기</a:t>
            </a:r>
          </a:p>
          <a:p>
            <a:pPr marL="571500" indent="-571500">
              <a:buFont typeface="+mj-lt"/>
              <a:buAutoNum type="arabicPeriod"/>
            </a:pPr>
            <a:r>
              <a:rPr lang="en-US" altLang="ko-KR" sz="3600" dirty="0" err="1">
                <a:solidFill>
                  <a:schemeClr val="bg1"/>
                </a:solidFill>
              </a:rPr>
              <a:t>Git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</a:rPr>
              <a:t>개념잡기</a:t>
            </a:r>
            <a:endParaRPr lang="ko-KR" altLang="en-US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altLang="ko-KR" sz="3600" dirty="0" err="1">
                <a:solidFill>
                  <a:schemeClr val="bg1"/>
                </a:solidFill>
              </a:rPr>
              <a:t>Git</a:t>
            </a:r>
            <a:r>
              <a:rPr lang="ko-KR" altLang="en-US" sz="3600" dirty="0">
                <a:solidFill>
                  <a:schemeClr val="bg1"/>
                </a:solidFill>
              </a:rPr>
              <a:t>에 변경내용 저장</a:t>
            </a:r>
          </a:p>
          <a:p>
            <a:pPr marL="571500" indent="-571500">
              <a:buFont typeface="+mj-lt"/>
              <a:buAutoNum type="arabicPeriod"/>
            </a:pPr>
            <a:r>
              <a:rPr lang="ko-KR" altLang="en-US" sz="3600" dirty="0" err="1">
                <a:solidFill>
                  <a:schemeClr val="bg1"/>
                </a:solidFill>
              </a:rPr>
              <a:t>브랜치를</a:t>
            </a:r>
            <a:r>
              <a:rPr lang="ko-KR" altLang="en-US" sz="3600" dirty="0">
                <a:solidFill>
                  <a:schemeClr val="bg1"/>
                </a:solidFill>
              </a:rPr>
              <a:t> 이용한 작업</a:t>
            </a:r>
          </a:p>
          <a:p>
            <a:pPr marL="571500" indent="-571500">
              <a:buFont typeface="+mj-lt"/>
              <a:buAutoNum type="arabicPeriod"/>
            </a:pPr>
            <a:r>
              <a:rPr lang="ko-KR" altLang="en-US" sz="3600" dirty="0">
                <a:solidFill>
                  <a:schemeClr val="bg1"/>
                </a:solidFill>
              </a:rPr>
              <a:t>변경사항 되돌리기</a:t>
            </a:r>
          </a:p>
          <a:p>
            <a:pPr marL="571500" indent="-571500">
              <a:buFont typeface="+mj-lt"/>
              <a:buAutoNum type="arabicPeriod"/>
            </a:pPr>
            <a:r>
              <a:rPr lang="ko-KR" altLang="en-US" sz="3600" dirty="0">
                <a:solidFill>
                  <a:schemeClr val="bg1"/>
                </a:solidFill>
              </a:rPr>
              <a:t>오픈소스 참여 위한 저장소 구성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93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363952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저장소 기능과 명령어들을 제공</a:t>
            </a:r>
            <a:endParaRPr lang="en-US" altLang="ko-KR" dirty="0"/>
          </a:p>
          <a:p>
            <a:r>
              <a:rPr lang="ko-KR" altLang="en-US" dirty="0"/>
              <a:t>여러가지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 err="1"/>
              <a:t>배포본이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 err="1"/>
              <a:t>윈도우용은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https://git-scm.com/downloads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배포하는 버전 많이 사용</a:t>
            </a:r>
            <a:endParaRPr lang="en-US" altLang="ko-KR" dirty="0"/>
          </a:p>
          <a:p>
            <a:r>
              <a:rPr lang="ko-KR" altLang="en-US" dirty="0" err="1"/>
              <a:t>설치파일</a:t>
            </a:r>
            <a:r>
              <a:rPr lang="ko-KR" altLang="en-US" dirty="0"/>
              <a:t> 다운받아 실행하면</a:t>
            </a:r>
            <a:br>
              <a:rPr lang="en-US" altLang="ko-KR" dirty="0"/>
            </a:br>
            <a:r>
              <a:rPr lang="ko-KR" altLang="en-US" dirty="0"/>
              <a:t>쉽게 설치 가능</a:t>
            </a:r>
            <a:endParaRPr lang="en-US" altLang="ko-KR" dirty="0"/>
          </a:p>
          <a:p>
            <a:r>
              <a:rPr lang="ko-KR" altLang="en-US" dirty="0"/>
              <a:t>옵션 별도 선택 없이 </a:t>
            </a:r>
            <a:br>
              <a:rPr lang="en-US" altLang="ko-KR" dirty="0"/>
            </a:br>
            <a:r>
              <a:rPr lang="ko-KR" altLang="en-US" dirty="0"/>
              <a:t>기본값으로 설치하면 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2376557"/>
            <a:ext cx="6362700" cy="38004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65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 위주인 </a:t>
            </a:r>
            <a:r>
              <a:rPr lang="en-US" altLang="ko-KR" dirty="0" err="1"/>
              <a:t>git</a:t>
            </a:r>
            <a:r>
              <a:rPr lang="ko-KR" altLang="en-US" dirty="0"/>
              <a:t>을 </a:t>
            </a:r>
            <a:r>
              <a:rPr lang="en-US" altLang="ko-KR" dirty="0"/>
              <a:t>UI</a:t>
            </a:r>
            <a:r>
              <a:rPr lang="ko-KR" altLang="en-US" dirty="0"/>
              <a:t>를 통해서 쉽게 사용할 수 있게 해주는 툴</a:t>
            </a:r>
            <a:endParaRPr lang="en-US" altLang="ko-KR" dirty="0"/>
          </a:p>
          <a:p>
            <a:r>
              <a:rPr lang="ko-KR" altLang="en-US" dirty="0"/>
              <a:t>추상적인 저장소 내의 </a:t>
            </a:r>
            <a:r>
              <a:rPr lang="en-US" altLang="ko-KR" dirty="0"/>
              <a:t>History</a:t>
            </a:r>
            <a:r>
              <a:rPr lang="ko-KR" altLang="en-US" dirty="0"/>
              <a:t>를 시각적으로 보여 줌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https://www.sourcetreeapp.com/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에서 다운로드</a:t>
            </a:r>
            <a:endParaRPr lang="en-US" altLang="ko-KR" dirty="0"/>
          </a:p>
          <a:p>
            <a:r>
              <a:rPr lang="ko-KR" altLang="en-US" dirty="0"/>
              <a:t>설치파일을 실행해 쉽게 설치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73" y="1980955"/>
            <a:ext cx="5219927" cy="43753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97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실행시</a:t>
            </a:r>
            <a:r>
              <a:rPr lang="ko-KR" altLang="en-US" dirty="0"/>
              <a:t> 여러가지 계정이 필요함</a:t>
            </a:r>
            <a:endParaRPr lang="en-US" altLang="ko-KR" dirty="0"/>
          </a:p>
          <a:p>
            <a:r>
              <a:rPr lang="ko-KR" altLang="en-US" dirty="0"/>
              <a:t>무료이지만 </a:t>
            </a:r>
            <a:r>
              <a:rPr lang="en-US" altLang="ko-KR" dirty="0" err="1"/>
              <a:t>Atlassian</a:t>
            </a:r>
            <a:r>
              <a:rPr lang="en-US" altLang="ko-KR" dirty="0"/>
              <a:t> </a:t>
            </a:r>
            <a:r>
              <a:rPr lang="ko-KR" altLang="en-US" dirty="0"/>
              <a:t>계정이 있어야 사용 가능 </a:t>
            </a:r>
            <a:r>
              <a:rPr lang="en-US" altLang="ko-KR" dirty="0"/>
              <a:t>(</a:t>
            </a:r>
            <a:r>
              <a:rPr lang="ko-KR" altLang="en-US" dirty="0"/>
              <a:t>한번만 입력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위해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계정도 필요</a:t>
            </a:r>
            <a:endParaRPr lang="en-US" altLang="ko-KR" dirty="0"/>
          </a:p>
        </p:txBody>
      </p:sp>
      <p:pic>
        <p:nvPicPr>
          <p:cNvPr id="1026" name="Picture 2" descr="https://lh6.googleusercontent.com/Xc3SawS3gQSspjEbRNIdJGLblLhP9f0KzH37bKTdibKZZBK1ILSaxsqS9MUfIyiuO0su3V0v4ivoxNulUFaNt5jJrYZhU4lVVtpSvmodY-U8EQfw_1OfUkgI6COY_n9U3EZalr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97969"/>
            <a:ext cx="5734050" cy="3343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veVo5583974OF3ejmf19yGZogeLijOGmQ0mWzS0MTP8z0ZkNVgzZcQ_3XTTSuKxHYtpj7Jac6XgAng1lR0Yqq03UTwBZWHkhwOmZz7p6tcm6u6rzU_K_mGSTW3uEZZQG1GILTb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797968"/>
            <a:ext cx="5734050" cy="3343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SourceTree</a:t>
            </a:r>
            <a:r>
              <a:rPr lang="ko-KR" altLang="en-US" dirty="0"/>
              <a:t>의 기본설정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윈도우가 아닌 </a:t>
            </a:r>
            <a:r>
              <a:rPr lang="en-US" altLang="ko-KR" dirty="0"/>
              <a:t>Linux, Mac </a:t>
            </a:r>
            <a:r>
              <a:rPr lang="ko-KR" altLang="en-US" dirty="0"/>
              <a:t>등과의 협업을 위해 </a:t>
            </a:r>
            <a:r>
              <a:rPr lang="ko-KR" altLang="en-US" dirty="0" err="1"/>
              <a:t>줄바꿈</a:t>
            </a:r>
            <a:r>
              <a:rPr lang="ko-KR" altLang="en-US" dirty="0"/>
              <a:t> 문자에 대한 설정 변경이 필요 </a:t>
            </a:r>
            <a:r>
              <a:rPr lang="en-US" altLang="ko-KR" dirty="0"/>
              <a:t>(</a:t>
            </a:r>
            <a:r>
              <a:rPr lang="ko-KR" altLang="en-US" dirty="0" err="1"/>
              <a:t>줄바꿈에</a:t>
            </a:r>
            <a:r>
              <a:rPr lang="ko-KR" altLang="en-US" dirty="0"/>
              <a:t> 의한 불필요한 </a:t>
            </a:r>
            <a:r>
              <a:rPr lang="ko-KR" altLang="en-US" dirty="0" err="1"/>
              <a:t>변경탐지</a:t>
            </a:r>
            <a:r>
              <a:rPr lang="ko-KR" altLang="en-US" dirty="0"/>
              <a:t> 방지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SourceTree</a:t>
            </a:r>
            <a:r>
              <a:rPr lang="ko-KR" altLang="en-US" dirty="0"/>
              <a:t>의 터미널 기능에서 직접 명령어를 입력</a:t>
            </a:r>
            <a:endParaRPr lang="en-US" altLang="ko-KR" dirty="0"/>
          </a:p>
          <a:p>
            <a:r>
              <a:rPr lang="ko-KR" altLang="en-US" dirty="0"/>
              <a:t>변경된 설정은 </a:t>
            </a:r>
            <a:r>
              <a:rPr lang="en-US" altLang="ko-KR" dirty="0"/>
              <a:t>~/.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파일에 저장됨</a:t>
            </a:r>
            <a:endParaRPr lang="en-US" altLang="ko-KR" dirty="0"/>
          </a:p>
        </p:txBody>
      </p:sp>
      <p:pic>
        <p:nvPicPr>
          <p:cNvPr id="2050" name="Picture 2" descr="https://lh5.googleusercontent.com/1c-w2t4U4k5Y3NLdGpWL-EZzrM-hJeeU4RriWv3gHWXuh8R_apKXbGr3KdO3NbColpU62mAqu6-5Zs-usJNeYmSa_JBtfaJey867fz62WO_RydzG1HLUi0iyR72igzhyq6PrgX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2440385"/>
            <a:ext cx="2047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SN0sojDB9ci_3FKC7Bhkrxu--p2hM25noEcaeYP-9yOggS-qow9DlCkG0JNRRL99XBjyHOMkTlgLnoxUPEvtF9ALxrNOvsN_VYG7o81HO3deAyA6nnEiGYdWMXtBUCaBwlMkYF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7" y="3199607"/>
            <a:ext cx="55340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5300" y="3154760"/>
            <a:ext cx="53213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>
                <a:latin typeface="Consolas" panose="020B0609020204030204" pitchFamily="49" charset="0"/>
              </a:rPr>
              <a:t>git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config</a:t>
            </a:r>
            <a:r>
              <a:rPr lang="en-US" altLang="ko-KR" dirty="0">
                <a:latin typeface="Consolas" panose="020B0609020204030204" pitchFamily="49" charset="0"/>
              </a:rPr>
              <a:t> --global </a:t>
            </a:r>
            <a:r>
              <a:rPr lang="en-US" altLang="ko-KR" dirty="0" err="1">
                <a:latin typeface="Consolas" panose="020B0609020204030204" pitchFamily="49" charset="0"/>
              </a:rPr>
              <a:t>core.autocrlf</a:t>
            </a:r>
            <a:r>
              <a:rPr lang="en-US" altLang="ko-KR" dirty="0">
                <a:latin typeface="Consolas" panose="020B0609020204030204" pitchFamily="49" charset="0"/>
              </a:rPr>
              <a:t> input</a:t>
            </a:r>
          </a:p>
          <a:p>
            <a:pPr fontAlgn="base"/>
            <a:r>
              <a:rPr lang="en-US" altLang="ko-KR" dirty="0" err="1">
                <a:latin typeface="Consolas" panose="020B0609020204030204" pitchFamily="49" charset="0"/>
              </a:rPr>
              <a:t>git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config</a:t>
            </a:r>
            <a:r>
              <a:rPr lang="en-US" altLang="ko-KR" dirty="0">
                <a:latin typeface="Consolas" panose="020B0609020204030204" pitchFamily="49" charset="0"/>
              </a:rPr>
              <a:t> --global </a:t>
            </a:r>
            <a:r>
              <a:rPr lang="en-US" altLang="ko-KR" dirty="0" err="1">
                <a:latin typeface="Consolas" panose="020B0609020204030204" pitchFamily="49" charset="0"/>
              </a:rPr>
              <a:t>core.safecrlf</a:t>
            </a:r>
            <a:r>
              <a:rPr lang="en-US" altLang="ko-KR" dirty="0">
                <a:latin typeface="Consolas" panose="020B0609020204030204" pitchFamily="49" charset="0"/>
              </a:rPr>
              <a:t> true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7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Notepad++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무료지만 무척 편리하고 강력한 텍스트 편집기</a:t>
            </a:r>
            <a:endParaRPr lang="en-US" altLang="ko-KR" dirty="0"/>
          </a:p>
          <a:p>
            <a:r>
              <a:rPr lang="ko-KR" altLang="en-US" dirty="0"/>
              <a:t>한글 </a:t>
            </a:r>
            <a:r>
              <a:rPr lang="ko-KR" altLang="en-US" dirty="0" err="1"/>
              <a:t>인코딩을</a:t>
            </a:r>
            <a:r>
              <a:rPr lang="ko-KR" altLang="en-US" dirty="0"/>
              <a:t> 거의 완벽하게 판단함</a:t>
            </a:r>
            <a:endParaRPr lang="en-US" altLang="ko-KR" dirty="0"/>
          </a:p>
          <a:p>
            <a:r>
              <a:rPr lang="ko-KR" altLang="en-US" dirty="0"/>
              <a:t>파일의 변경을 자동 판단하는 기능 편리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https://notepad-plus-plus.org/</a:t>
            </a:r>
            <a:endParaRPr lang="en-US" altLang="ko-KR" dirty="0"/>
          </a:p>
          <a:p>
            <a:r>
              <a:rPr lang="ko-KR" altLang="en-US" dirty="0"/>
              <a:t>설치 파일 다운받아 계속 다음으로 넘어가면 </a:t>
            </a:r>
            <a:br>
              <a:rPr lang="en-US" altLang="ko-KR" dirty="0"/>
            </a:br>
            <a:r>
              <a:rPr lang="ko-KR" altLang="en-US" dirty="0"/>
              <a:t>쉽게 설치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비트 버전은 안되는 </a:t>
            </a:r>
            <a:r>
              <a:rPr lang="ko-KR" altLang="en-US" dirty="0" err="1"/>
              <a:t>플러그인이</a:t>
            </a:r>
            <a:r>
              <a:rPr lang="ko-KR" altLang="en-US" dirty="0"/>
              <a:t> 많아</a:t>
            </a:r>
            <a:br>
              <a:rPr lang="en-US" altLang="ko-KR" dirty="0"/>
            </a:br>
            <a:r>
              <a:rPr lang="en-US" altLang="ko-KR" dirty="0"/>
              <a:t>32</a:t>
            </a:r>
            <a:r>
              <a:rPr lang="ko-KR" altLang="en-US" dirty="0"/>
              <a:t>비트 버전을 사용하는 것이 좋음</a:t>
            </a:r>
            <a:endParaRPr lang="en-US" altLang="ko-KR" dirty="0"/>
          </a:p>
          <a:p>
            <a:r>
              <a:rPr lang="ko-KR" altLang="en-US" dirty="0"/>
              <a:t>실습에서 </a:t>
            </a:r>
            <a:r>
              <a:rPr lang="ko-KR" altLang="en-US" dirty="0" err="1"/>
              <a:t>소스변경에</a:t>
            </a:r>
            <a:r>
              <a:rPr lang="ko-KR" altLang="en-US" dirty="0"/>
              <a:t>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34" y="1828801"/>
            <a:ext cx="2764366" cy="31099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45500" y="4470400"/>
            <a:ext cx="13335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5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저장소 만들기</a:t>
            </a:r>
          </a:p>
        </p:txBody>
      </p:sp>
    </p:spTree>
    <p:extLst>
      <p:ext uri="{BB962C8B-B14F-4D97-AF65-F5344CB8AC3E}">
        <p14:creationId xmlns:p14="http://schemas.microsoft.com/office/powerpoint/2010/main" val="4433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오픈소스 활동과 </a:t>
            </a:r>
            <a:r>
              <a:rPr lang="ko-KR" altLang="en-US" dirty="0" err="1"/>
              <a:t>협동개발</a:t>
            </a:r>
            <a:r>
              <a:rPr lang="ko-KR" altLang="en-US" dirty="0"/>
              <a:t> 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ko-KR" altLang="en-US" sz="3600" dirty="0">
                <a:solidFill>
                  <a:schemeClr val="bg1"/>
                </a:solidFill>
              </a:rPr>
              <a:t>오픈소스 활동 참여방법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ko-KR" altLang="en-US" dirty="0" err="1"/>
              <a:t>협동개발</a:t>
            </a:r>
            <a:r>
              <a:rPr lang="ko-KR" altLang="en-US" dirty="0"/>
              <a:t> 도구인 </a:t>
            </a:r>
            <a:r>
              <a:rPr lang="en-US" altLang="ko-KR" dirty="0" err="1"/>
              <a:t>Github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51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접속과 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/>
              <a:t> 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계정이 있는 사람은 </a:t>
            </a:r>
            <a:r>
              <a:rPr lang="en-US" altLang="ko-KR" dirty="0"/>
              <a:t>[Sign in]</a:t>
            </a:r>
            <a:r>
              <a:rPr lang="ko-KR" altLang="en-US" dirty="0"/>
              <a:t>으로 로그인</a:t>
            </a:r>
            <a:endParaRPr lang="en-US" altLang="ko-KR" dirty="0"/>
          </a:p>
          <a:p>
            <a:r>
              <a:rPr lang="ko-KR" altLang="en-US" dirty="0"/>
              <a:t>계정이 없는 사람은 </a:t>
            </a:r>
            <a:r>
              <a:rPr lang="en-US" altLang="ko-KR" dirty="0"/>
              <a:t>[Sign up]</a:t>
            </a:r>
            <a:r>
              <a:rPr lang="ko-KR" altLang="en-US" dirty="0"/>
              <a:t>으로 가입</a:t>
            </a:r>
            <a:endParaRPr lang="en-US" altLang="ko-KR" dirty="0"/>
          </a:p>
          <a:p>
            <a:pPr lvl="1"/>
            <a:r>
              <a:rPr lang="ko-KR" altLang="en-US" dirty="0"/>
              <a:t>가입시 </a:t>
            </a:r>
            <a:r>
              <a:rPr lang="en-US" altLang="ko-KR" dirty="0"/>
              <a:t>username</a:t>
            </a:r>
            <a:r>
              <a:rPr lang="ko-KR" altLang="en-US" dirty="0"/>
              <a:t>과 </a:t>
            </a:r>
            <a:r>
              <a:rPr lang="en-US" altLang="ko-KR" dirty="0"/>
              <a:t>email</a:t>
            </a:r>
            <a:r>
              <a:rPr lang="ko-KR" altLang="en-US" dirty="0"/>
              <a:t>이 </a:t>
            </a:r>
            <a:r>
              <a:rPr lang="ko-KR" altLang="en-US" dirty="0" err="1"/>
              <a:t>기존계정과</a:t>
            </a:r>
            <a:r>
              <a:rPr lang="ko-KR" altLang="en-US" dirty="0"/>
              <a:t> 겹치면 안된다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비용 플랜은 </a:t>
            </a:r>
            <a:r>
              <a:rPr lang="en-US" altLang="ko-KR" dirty="0"/>
              <a:t>Free</a:t>
            </a:r>
            <a:r>
              <a:rPr lang="ko-KR" altLang="en-US" dirty="0"/>
              <a:t>를 선택하면 공개 저장소만 만들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가입 완료 후 꼭</a:t>
            </a:r>
            <a:r>
              <a:rPr lang="en-US" altLang="ko-KR" dirty="0"/>
              <a:t>! </a:t>
            </a:r>
            <a:r>
              <a:rPr lang="ko-KR" altLang="en-US" dirty="0"/>
              <a:t>이메일 인증을 받아야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2" descr="https://lh5.googleusercontent.com/lS4e5b8bjE45Hxu6X3tfg-k8PiqthjYS9RWrQcRtJNZhUyoGZJ4ow-DxqUlJCCkXVllF1cFslsngwgnBWbyVVtxBKY-SMi2ZMjmMRxja31N-yro3KsQ7vhiOsF9QnfN_pJEcgQJ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3556000"/>
            <a:ext cx="2033616" cy="28368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4.googleusercontent.com/WpXMBKNFD_-5-GstzSpu3nVc6mgWI5poL3vzs3cAfnVJc6cXGK1dNUE6D3vmVlPmWaeM9006krz58e330aGMk0mhzxLBFejgO6ronEbpd9YVFAnRZEv22PN30_Uo5eChq2Tzaxx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69" y="3690882"/>
            <a:ext cx="2833202" cy="25671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6.googleusercontent.com/6AUvDF5SqnSGUCiXwBDrNxEM-oYyyWKO4lPSqTllm9mFEOv4RjxCaMbsRNYxcjxgdRQjxnb6TYi63Rorq2eSsch27lPbK7kKpsFfKHmnZ2qEXxzcLPpAVnRNZ4Ch52D-mhDZWC9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98" y="3749579"/>
            <a:ext cx="3741081" cy="244970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03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705600" cy="5262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로그인 한 첫 화면에서 </a:t>
            </a:r>
            <a:r>
              <a:rPr lang="en-US" altLang="ko-KR" sz="2400" dirty="0"/>
              <a:t>[Start Project]</a:t>
            </a:r>
            <a:r>
              <a:rPr lang="ko-KR" altLang="en-US" sz="2400" dirty="0"/>
              <a:t>를 누른다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Repository Name</a:t>
            </a:r>
            <a:r>
              <a:rPr lang="ko-KR" altLang="en-US" sz="2400" dirty="0"/>
              <a:t>에 </a:t>
            </a:r>
            <a:r>
              <a:rPr lang="en-US" altLang="ko-KR" sz="2400" dirty="0"/>
              <a:t>‘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-workshop’ </a:t>
            </a:r>
            <a:r>
              <a:rPr lang="ko-KR" altLang="en-US" sz="2400" dirty="0"/>
              <a:t>이라 입력한다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Description</a:t>
            </a:r>
            <a:r>
              <a:rPr lang="ko-KR" altLang="en-US" sz="2400" dirty="0"/>
              <a:t>에 </a:t>
            </a:r>
            <a:r>
              <a:rPr lang="en-US" altLang="ko-KR" sz="2400" dirty="0"/>
              <a:t>‘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 </a:t>
            </a:r>
            <a:r>
              <a:rPr lang="ko-KR" altLang="en-US" sz="2400" dirty="0"/>
              <a:t>사용 실습</a:t>
            </a:r>
            <a:r>
              <a:rPr lang="en-US" altLang="ko-KR" sz="2400" dirty="0"/>
              <a:t>’ </a:t>
            </a:r>
            <a:r>
              <a:rPr lang="ko-KR" altLang="en-US" sz="2400" dirty="0"/>
              <a:t>이라 입력한다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Initialize this repository with a README </a:t>
            </a:r>
            <a:r>
              <a:rPr lang="ko-KR" altLang="en-US" sz="2400" dirty="0"/>
              <a:t>옵션에 체크한다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[Create repository] </a:t>
            </a:r>
            <a:r>
              <a:rPr lang="ko-KR" altLang="en-US" sz="2400" dirty="0"/>
              <a:t>를 누른다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4244181"/>
            <a:ext cx="4754563" cy="1701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1307468"/>
            <a:ext cx="4076700" cy="46386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327400" y="5267325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032719" y="1307468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2015" y="257791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94525" y="440857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81847" y="5338214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7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PC</a:t>
            </a:r>
            <a:r>
              <a:rPr lang="ko-KR" altLang="en-US" dirty="0"/>
              <a:t>에 받아오기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생성된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의 저장소 페이지에서 </a:t>
            </a:r>
            <a:r>
              <a:rPr lang="en-US" altLang="ko-KR" sz="2400" dirty="0"/>
              <a:t>[Clone or download] </a:t>
            </a:r>
            <a:r>
              <a:rPr lang="ko-KR" altLang="en-US" sz="2400" dirty="0"/>
              <a:t>버튼을 누른다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주소를 복사하는 버튼을 누른다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를 시작한다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[</a:t>
            </a:r>
            <a:r>
              <a:rPr lang="ko-KR" altLang="en-US" sz="2400" dirty="0"/>
              <a:t>복제 </a:t>
            </a:r>
            <a:r>
              <a:rPr lang="en-US" altLang="ko-KR" sz="2400" dirty="0"/>
              <a:t>/ </a:t>
            </a:r>
            <a:r>
              <a:rPr lang="ko-KR" altLang="en-US" sz="2400" dirty="0"/>
              <a:t>생성</a:t>
            </a:r>
            <a:r>
              <a:rPr lang="en-US" altLang="ko-KR" sz="2400" dirty="0"/>
              <a:t>]</a:t>
            </a:r>
            <a:r>
              <a:rPr lang="ko-KR" altLang="en-US" sz="2400" dirty="0"/>
              <a:t> 버튼을 누른다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err="1"/>
              <a:t>소스경로</a:t>
            </a:r>
            <a:r>
              <a:rPr lang="ko-KR" altLang="en-US" sz="2400" dirty="0"/>
              <a:t> </a:t>
            </a:r>
            <a:r>
              <a:rPr lang="en-US" altLang="ko-KR" sz="2400" dirty="0"/>
              <a:t>/ URL</a:t>
            </a:r>
            <a:r>
              <a:rPr lang="ko-KR" altLang="en-US" sz="2400" dirty="0"/>
              <a:t>에 경로의 주소를 붙여 </a:t>
            </a:r>
            <a:br>
              <a:rPr lang="en-US" altLang="ko-KR" sz="2400" dirty="0"/>
            </a:br>
            <a:r>
              <a:rPr lang="ko-KR" altLang="en-US" sz="2400" dirty="0"/>
              <a:t>넣는다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[</a:t>
            </a:r>
            <a:r>
              <a:rPr lang="ko-KR" altLang="en-US" sz="2400" dirty="0"/>
              <a:t>클론</a:t>
            </a:r>
            <a:r>
              <a:rPr lang="en-US" altLang="ko-KR" sz="2400" dirty="0"/>
              <a:t>] </a:t>
            </a:r>
            <a:r>
              <a:rPr lang="ko-KR" altLang="en-US" sz="2400" dirty="0"/>
              <a:t>버튼을 누른다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93" y="4000501"/>
            <a:ext cx="4013007" cy="2355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1335944"/>
            <a:ext cx="5761095" cy="462915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800475" y="4356101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22015" y="5251450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42000" y="1786476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585325" y="3173474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04425" y="4966557"/>
            <a:ext cx="320675" cy="3206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4147" y="6013340"/>
            <a:ext cx="634340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https://github.com/&lt;github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계정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&gt;/git-workshop.git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1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복제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3097729" cy="526256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git</a:t>
            </a:r>
            <a:r>
              <a:rPr lang="en-US" altLang="ko-KR" sz="2400" dirty="0"/>
              <a:t>-workshop </a:t>
            </a:r>
            <a:r>
              <a:rPr lang="ko-KR" altLang="en-US" sz="2400" dirty="0"/>
              <a:t>탭이 새로 생김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Master </a:t>
            </a:r>
            <a:r>
              <a:rPr lang="ko-KR" altLang="en-US" sz="2400" dirty="0" err="1"/>
              <a:t>브랜치</a:t>
            </a:r>
            <a:r>
              <a:rPr lang="ko-KR" altLang="en-US" sz="2400" dirty="0"/>
              <a:t> 확인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Origin </a:t>
            </a:r>
            <a:r>
              <a:rPr lang="ko-KR" altLang="en-US" sz="2400" dirty="0" err="1"/>
              <a:t>원격저장소</a:t>
            </a:r>
            <a:r>
              <a:rPr lang="ko-KR" altLang="en-US" sz="2400" dirty="0"/>
              <a:t> 확인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로그</a:t>
            </a:r>
            <a:r>
              <a:rPr lang="en-US" altLang="ko-KR" sz="2400" dirty="0"/>
              <a:t>/</a:t>
            </a:r>
            <a:r>
              <a:rPr lang="ko-KR" altLang="en-US" sz="2400" dirty="0" err="1"/>
              <a:t>히스토리</a:t>
            </a:r>
            <a:r>
              <a:rPr lang="ko-KR" altLang="en-US" sz="2400" dirty="0"/>
              <a:t> 확인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README.md </a:t>
            </a:r>
            <a:r>
              <a:rPr lang="ko-KR" altLang="en-US" sz="2400" dirty="0"/>
              <a:t>열어보기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5" y="877887"/>
            <a:ext cx="8353425" cy="52197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99597" y="190891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89650" y="27663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28509" y="543821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208893" y="4886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59029" y="399544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8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개념 잡기</a:t>
            </a:r>
          </a:p>
        </p:txBody>
      </p:sp>
    </p:spTree>
    <p:extLst>
      <p:ext uri="{BB962C8B-B14F-4D97-AF65-F5344CB8AC3E}">
        <p14:creationId xmlns:p14="http://schemas.microsoft.com/office/powerpoint/2010/main" val="3894933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/>
              <a:t>Git</a:t>
            </a:r>
            <a:r>
              <a:rPr lang="ko-KR" altLang="en-US" sz="1800" dirty="0"/>
              <a:t>은 분산 </a:t>
            </a:r>
            <a:r>
              <a:rPr lang="ko-KR" altLang="en-US" sz="1800" dirty="0" err="1"/>
              <a:t>버전관리</a:t>
            </a:r>
            <a:r>
              <a:rPr lang="ko-KR" altLang="en-US" sz="1800" dirty="0"/>
              <a:t> 시스템</a:t>
            </a:r>
            <a:endParaRPr lang="en-US" altLang="ko-KR" sz="1800" dirty="0"/>
          </a:p>
          <a:p>
            <a:pPr lvl="1"/>
            <a:r>
              <a:rPr lang="en-US" altLang="ko-KR" sz="1600" dirty="0"/>
              <a:t>Distributed Version Control System (DVCS)</a:t>
            </a:r>
          </a:p>
          <a:p>
            <a:pPr lvl="1"/>
            <a:r>
              <a:rPr lang="ko-KR" altLang="en-US" sz="1600" dirty="0"/>
              <a:t>여러 사람이 협동작업하는 환경에서 문서변경사항을 관리하는 시스템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2"/>
              </a:rPr>
              <a:t>https://git-scm.com/book/en/v2/Getting-Started-About-Version-Control</a:t>
            </a:r>
          </a:p>
          <a:p>
            <a:pPr lvl="1"/>
            <a:r>
              <a:rPr lang="en-US" altLang="ko-KR" sz="1600" dirty="0">
                <a:hlinkClick r:id="rId2"/>
              </a:rPr>
              <a:t>https://git-scm.com/book/ko/v2/</a:t>
            </a:r>
            <a:endParaRPr lang="en-US" altLang="ko-KR" sz="1600" dirty="0"/>
          </a:p>
          <a:p>
            <a:r>
              <a:rPr lang="ko-KR" altLang="en-US" sz="1800" dirty="0"/>
              <a:t>특징</a:t>
            </a:r>
            <a:endParaRPr lang="en-US" altLang="ko-KR" sz="1800" dirty="0"/>
          </a:p>
          <a:p>
            <a:pPr lvl="1"/>
            <a:r>
              <a:rPr lang="ko-KR" altLang="en-US" sz="1600" dirty="0"/>
              <a:t>변경사항을 적절히 저장했다가 필요한 시점으로 돌릴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서로 다른 변경사항들을 쉽게 합칠 수 있는 기능을 제공한다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저장소가 로컬</a:t>
            </a:r>
            <a:r>
              <a:rPr lang="en-US" altLang="ko-KR" sz="1600" dirty="0"/>
              <a:t>(</a:t>
            </a:r>
            <a:r>
              <a:rPr lang="ko-KR" altLang="en-US" sz="1600" dirty="0"/>
              <a:t>내 컴퓨터</a:t>
            </a:r>
            <a:r>
              <a:rPr lang="en-US" altLang="ko-KR" sz="1600" dirty="0"/>
              <a:t>)</a:t>
            </a:r>
            <a:r>
              <a:rPr lang="ko-KR" altLang="en-US" sz="1600" dirty="0"/>
              <a:t>에 있어 네트워크가 끊어져도 작업 가능하다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다른 </a:t>
            </a:r>
            <a:r>
              <a:rPr lang="ko-KR" altLang="en-US" sz="1600" dirty="0" err="1"/>
              <a:t>버전관리</a:t>
            </a:r>
            <a:r>
              <a:rPr lang="ko-KR" altLang="en-US" sz="1600" dirty="0"/>
              <a:t> 시스템보다 빠르다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원격저장소를 연결해 </a:t>
            </a:r>
            <a:r>
              <a:rPr lang="ko-KR" altLang="en-US" sz="1600" dirty="0" err="1"/>
              <a:t>협동작업이</a:t>
            </a:r>
            <a:r>
              <a:rPr lang="ko-KR" altLang="en-US" sz="1600" dirty="0"/>
              <a:t> 가능하다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변경사항을 관리할 대상을 스테이지</a:t>
            </a:r>
            <a:r>
              <a:rPr lang="en-US" altLang="ko-KR" sz="1600" dirty="0"/>
              <a:t>(Stage)</a:t>
            </a:r>
            <a:r>
              <a:rPr lang="ko-KR" altLang="en-US" sz="1600" dirty="0"/>
              <a:t>를 이용해 관리 가능하다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참고자료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버전관리를</a:t>
            </a:r>
            <a:r>
              <a:rPr lang="ko-KR" altLang="en-US" sz="1600" dirty="0"/>
              <a:t> 모르는 분들을 위한 자료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http://www.slideshare.net/ibare/dvcs-git</a:t>
            </a:r>
            <a:endParaRPr lang="en-US" altLang="ko-KR" sz="1600" dirty="0"/>
          </a:p>
          <a:p>
            <a:pPr lvl="1"/>
            <a:r>
              <a:rPr lang="en-US" altLang="ko-KR" sz="1600" dirty="0"/>
              <a:t>SVN</a:t>
            </a:r>
            <a:r>
              <a:rPr lang="ko-KR" altLang="en-US" sz="1600" dirty="0"/>
              <a:t>을 사용하던 분들을 위한 자료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http://www.slideshare.net/einsub/svn-git-17386752</a:t>
            </a:r>
            <a:endParaRPr lang="en-US" altLang="ko-KR" sz="1600" dirty="0"/>
          </a:p>
          <a:p>
            <a:pPr lvl="1"/>
            <a:r>
              <a:rPr lang="ko-KR" altLang="en-US" sz="1600" dirty="0"/>
              <a:t>시각적으로 설명한 </a:t>
            </a:r>
            <a:r>
              <a:rPr lang="en-US" altLang="ko-KR" sz="1600" dirty="0"/>
              <a:t>GIT </a:t>
            </a:r>
            <a:r>
              <a:rPr lang="ko-KR" altLang="en-US" sz="1600" dirty="0"/>
              <a:t>명령</a:t>
            </a:r>
            <a:r>
              <a:rPr lang="en-US" altLang="ko-KR" sz="1600" dirty="0"/>
              <a:t>:  </a:t>
            </a:r>
            <a:r>
              <a:rPr lang="en-US" altLang="ko-KR" sz="1600" dirty="0">
                <a:hlinkClick r:id="rId5"/>
              </a:rPr>
              <a:t>http://marklodato.github.io/visual-git-guide/index-ko.html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600" dirty="0"/>
              <a:t>실습위주의 교재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6"/>
              </a:rPr>
              <a:t>http://www.slideshare.net/flyskykr/github-46014813</a:t>
            </a:r>
            <a:r>
              <a:rPr lang="en-US" altLang="ko-KR" sz="1600" dirty="0"/>
              <a:t> </a:t>
            </a:r>
          </a:p>
          <a:p>
            <a:pPr lvl="1"/>
            <a:r>
              <a:rPr lang="en-US" altLang="ko-KR" sz="1600" dirty="0" err="1"/>
              <a:t>Git</a:t>
            </a:r>
            <a:r>
              <a:rPr lang="ko-KR" altLang="en-US" sz="1600" dirty="0"/>
              <a:t>을 이용한 협업 </a:t>
            </a:r>
            <a:r>
              <a:rPr lang="ko-KR" altLang="en-US" sz="1600" dirty="0" err="1"/>
              <a:t>워크플로우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7"/>
              </a:rPr>
              <a:t>http://blog.appkr.kr/learn-n-think/comparing-workflows/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7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작업 폴더</a:t>
            </a:r>
            <a:r>
              <a:rPr lang="en-US" altLang="ko-KR" sz="2400" dirty="0"/>
              <a:t>(Working Directory)</a:t>
            </a:r>
          </a:p>
          <a:p>
            <a:pPr lvl="1"/>
            <a:r>
              <a:rPr lang="ko-KR" altLang="en-US" sz="2000" dirty="0"/>
              <a:t>사용자가 변경하는 실제 파일이 들어가는 폴더</a:t>
            </a:r>
            <a:endParaRPr lang="en-US" altLang="ko-KR" sz="2000" dirty="0"/>
          </a:p>
          <a:p>
            <a:r>
              <a:rPr lang="ko-KR" altLang="en-US" sz="2400" dirty="0"/>
              <a:t>스테이지</a:t>
            </a:r>
            <a:r>
              <a:rPr lang="en-US" altLang="ko-KR" sz="2400" dirty="0"/>
              <a:t>(Stage, Index)</a:t>
            </a:r>
          </a:p>
          <a:p>
            <a:pPr lvl="1"/>
            <a:r>
              <a:rPr lang="ko-KR" altLang="en-US" sz="2000" dirty="0"/>
              <a:t>변경사항을 관리할 파일들의 리스트</a:t>
            </a:r>
            <a:endParaRPr lang="en-US" altLang="ko-KR" sz="2000" dirty="0"/>
          </a:p>
          <a:p>
            <a:r>
              <a:rPr lang="ko-KR" altLang="en-US" sz="2400" dirty="0" err="1"/>
              <a:t>변경이력</a:t>
            </a:r>
            <a:r>
              <a:rPr lang="en-US" altLang="ko-KR" sz="2400" dirty="0"/>
              <a:t>(</a:t>
            </a:r>
            <a:r>
              <a:rPr lang="en-US" altLang="ko-KR" sz="2400" dirty="0" err="1"/>
              <a:t>Histroy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2000" dirty="0" err="1"/>
              <a:t>커밋</a:t>
            </a:r>
            <a:r>
              <a:rPr lang="en-US" altLang="ko-KR" sz="2000" dirty="0"/>
              <a:t>(Commit)</a:t>
            </a:r>
            <a:r>
              <a:rPr lang="ko-KR" altLang="en-US" sz="2000" dirty="0"/>
              <a:t>이라 불리는 변경사항 묶음과 </a:t>
            </a:r>
            <a:r>
              <a:rPr lang="ko-KR" altLang="en-US" sz="2000" dirty="0" err="1"/>
              <a:t>커밋들의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연결관계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78" y="3162980"/>
            <a:ext cx="6190622" cy="2928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1" y="3897370"/>
            <a:ext cx="4764997" cy="21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1912" y="609171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http://marklodato.github.io/visual-git-guide/index-ko.html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4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협업을 위해서는 원격저장소가 필수적</a:t>
            </a:r>
            <a:endParaRPr lang="en-US" altLang="ko-KR" dirty="0"/>
          </a:p>
          <a:p>
            <a:r>
              <a:rPr lang="ko-KR" altLang="en-US" dirty="0"/>
              <a:t>로컬저장소와 </a:t>
            </a:r>
            <a:r>
              <a:rPr lang="ko-KR" altLang="en-US" dirty="0" err="1"/>
              <a:t>원격저장소</a:t>
            </a:r>
            <a:r>
              <a:rPr lang="ko-KR" altLang="en-US" dirty="0"/>
              <a:t> 간에 이력을 주고받을 수 있음</a:t>
            </a:r>
            <a:endParaRPr lang="en-US" altLang="ko-KR" dirty="0"/>
          </a:p>
          <a:p>
            <a:r>
              <a:rPr lang="ko-KR" altLang="en-US" dirty="0"/>
              <a:t>원격저장소가 여러 개 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원통 9"/>
          <p:cNvSpPr/>
          <p:nvPr/>
        </p:nvSpPr>
        <p:spPr>
          <a:xfrm>
            <a:off x="908363" y="3260005"/>
            <a:ext cx="2088243" cy="237308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Local Repository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로컬저장소와 </a:t>
            </a:r>
            <a:r>
              <a:rPr lang="ko-KR" altLang="en-US" dirty="0" err="1"/>
              <a:t>원격저장소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0507" y="4979947"/>
            <a:ext cx="1469572" cy="376709"/>
          </a:xfrm>
          <a:prstGeom prst="roundRect">
            <a:avLst/>
          </a:prstGeom>
          <a:solidFill>
            <a:srgbClr val="FFCCCC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Working Directory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80507" y="4437560"/>
            <a:ext cx="1469572" cy="376709"/>
          </a:xfrm>
          <a:prstGeom prst="roundRect">
            <a:avLst/>
          </a:prstGeom>
          <a:solidFill>
            <a:srgbClr val="CCCCFF"/>
          </a:solidFill>
          <a:ln w="38100">
            <a:solidFill>
              <a:srgbClr val="9E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Stage (Index)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0507" y="3906064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6416535" y="2551943"/>
            <a:ext cx="2142671" cy="153537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Remote Repository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(Origin)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30406" y="3470635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6416535" y="4588968"/>
            <a:ext cx="2142671" cy="1535376"/>
          </a:xfrm>
          <a:prstGeom prst="can">
            <a:avLst>
              <a:gd name="adj" fmla="val 106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Remote Repository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(Upstream)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30406" y="5507660"/>
            <a:ext cx="1469572" cy="376709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7CF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History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4"/>
            <a:endCxn id="11" idx="2"/>
          </p:cNvCxnSpPr>
          <p:nvPr/>
        </p:nvCxnSpPr>
        <p:spPr>
          <a:xfrm flipV="1">
            <a:off x="2996606" y="3319631"/>
            <a:ext cx="3419929" cy="1126917"/>
          </a:xfrm>
          <a:prstGeom prst="curvedConnector3">
            <a:avLst>
              <a:gd name="adj1" fmla="val 69098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0" idx="4"/>
            <a:endCxn id="15" idx="2"/>
          </p:cNvCxnSpPr>
          <p:nvPr/>
        </p:nvCxnSpPr>
        <p:spPr>
          <a:xfrm>
            <a:off x="2996606" y="4446548"/>
            <a:ext cx="3419929" cy="910108"/>
          </a:xfrm>
          <a:prstGeom prst="curvedConnector3">
            <a:avLst>
              <a:gd name="adj1" fmla="val 71645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구름 16"/>
          <p:cNvSpPr/>
          <p:nvPr/>
        </p:nvSpPr>
        <p:spPr>
          <a:xfrm>
            <a:off x="3388493" y="3712484"/>
            <a:ext cx="1914071" cy="15093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9873" y="2349408"/>
            <a:ext cx="2522862" cy="402867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56866" y="3470635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많이 사용되는 원격 저장소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BitBucket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GitLab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13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</a:t>
            </a:r>
            <a:r>
              <a:rPr lang="ko-KR" altLang="en-US"/>
              <a:t>에 변경내용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637437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수정과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Notepad++ </a:t>
            </a:r>
            <a:r>
              <a:rPr lang="ko-KR" altLang="en-US" sz="2400" dirty="0"/>
              <a:t>실행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git</a:t>
            </a:r>
            <a:r>
              <a:rPr lang="en-US" altLang="ko-KR" sz="2400" dirty="0"/>
              <a:t>-workshop </a:t>
            </a:r>
            <a:r>
              <a:rPr lang="ko-KR" altLang="en-US" sz="2400" dirty="0"/>
              <a:t>폴더의 </a:t>
            </a:r>
            <a:r>
              <a:rPr lang="en-US" altLang="ko-KR" sz="2400" dirty="0"/>
              <a:t>README.md </a:t>
            </a:r>
            <a:r>
              <a:rPr lang="ko-KR" altLang="en-US" sz="2400" dirty="0"/>
              <a:t>파일 열기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‘1. </a:t>
            </a:r>
            <a:r>
              <a:rPr lang="ko-KR" altLang="en-US" sz="2400" dirty="0"/>
              <a:t>아침</a:t>
            </a:r>
            <a:r>
              <a:rPr lang="en-US" altLang="ko-KR" sz="2400" dirty="0"/>
              <a:t>’</a:t>
            </a:r>
            <a:r>
              <a:rPr lang="ko-KR" altLang="en-US" sz="2400" dirty="0"/>
              <a:t> 추가하고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저장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 실행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[Stage All] </a:t>
            </a:r>
            <a:r>
              <a:rPr lang="ko-KR" altLang="en-US" sz="2400" dirty="0"/>
              <a:t>눌러 </a:t>
            </a:r>
            <a:br>
              <a:rPr lang="en-US" altLang="ko-KR" sz="2400" dirty="0"/>
            </a:br>
            <a:r>
              <a:rPr lang="ko-KR" altLang="en-US" sz="2400" dirty="0"/>
              <a:t>스테이지 올리기</a:t>
            </a:r>
            <a:br>
              <a:rPr lang="en-US" altLang="ko-KR" sz="2400" dirty="0"/>
            </a:b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‘</a:t>
            </a:r>
            <a:r>
              <a:rPr lang="ko-KR" altLang="en-US" sz="2400" dirty="0"/>
              <a:t>아침 추가</a:t>
            </a:r>
            <a:r>
              <a:rPr lang="en-US" altLang="ko-KR" sz="2400" dirty="0"/>
              <a:t>＇</a:t>
            </a:r>
            <a:r>
              <a:rPr lang="ko-KR" altLang="en-US" sz="2400" dirty="0"/>
              <a:t>라고 </a:t>
            </a:r>
            <a:br>
              <a:rPr lang="en-US" altLang="ko-KR" sz="2400" dirty="0"/>
            </a:br>
            <a:r>
              <a:rPr lang="ko-KR" altLang="en-US" sz="2400" dirty="0" err="1"/>
              <a:t>커밋</a:t>
            </a:r>
            <a:r>
              <a:rPr lang="ko-KR" altLang="en-US" sz="2400" dirty="0"/>
              <a:t> 메시지 입력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[</a:t>
            </a:r>
            <a:r>
              <a:rPr lang="ko-KR" altLang="en-US" sz="2400" dirty="0" err="1"/>
              <a:t>커밋</a:t>
            </a:r>
            <a:r>
              <a:rPr lang="en-US" altLang="ko-KR" sz="2400" dirty="0"/>
              <a:t>]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43146" b="30841"/>
          <a:stretch/>
        </p:blipFill>
        <p:spPr>
          <a:xfrm>
            <a:off x="8805734" y="856635"/>
            <a:ext cx="2467191" cy="2126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6248" t="25299" r="222" b="38"/>
          <a:stretch/>
        </p:blipFill>
        <p:spPr>
          <a:xfrm>
            <a:off x="6298173" y="3183882"/>
            <a:ext cx="5784506" cy="3230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1138" b="30396"/>
          <a:stretch/>
        </p:blipFill>
        <p:spPr>
          <a:xfrm>
            <a:off x="4608458" y="2144472"/>
            <a:ext cx="4076114" cy="30118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8546746" y="757239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05735" y="1177311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118601" y="2513617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207140" y="1150843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49470" y="2077798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7658" y="4113441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300556" y="5244743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21572" y="5728836"/>
            <a:ext cx="249240" cy="2492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7719" y="3959551"/>
            <a:ext cx="20104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add README.md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7719" y="5559623"/>
            <a:ext cx="272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commit –m "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아침 추가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활동 참여방법</a:t>
            </a:r>
          </a:p>
        </p:txBody>
      </p:sp>
    </p:spTree>
    <p:extLst>
      <p:ext uri="{BB962C8B-B14F-4D97-AF65-F5344CB8AC3E}">
        <p14:creationId xmlns:p14="http://schemas.microsoft.com/office/powerpoint/2010/main" val="4006805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점심</a:t>
            </a:r>
            <a:r>
              <a:rPr lang="en-US" altLang="ko-KR" dirty="0"/>
              <a:t>, </a:t>
            </a:r>
            <a:r>
              <a:rPr lang="ko-KR" altLang="en-US" dirty="0"/>
              <a:t>저녁 </a:t>
            </a:r>
            <a:r>
              <a:rPr lang="ko-KR" altLang="en-US" dirty="0" err="1"/>
              <a:t>커밋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에디터에서 </a:t>
            </a:r>
            <a:r>
              <a:rPr lang="ko-KR" altLang="en-US" sz="2400" dirty="0" err="1"/>
              <a:t>다음줄에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‘2. </a:t>
            </a:r>
            <a:r>
              <a:rPr lang="ko-KR" altLang="en-US" sz="2400" dirty="0"/>
              <a:t>점심</a:t>
            </a:r>
            <a:r>
              <a:rPr lang="en-US" altLang="ko-KR" sz="2400" dirty="0"/>
              <a:t>’ </a:t>
            </a:r>
            <a:r>
              <a:rPr lang="ko-KR" altLang="en-US" sz="2400" dirty="0" err="1"/>
              <a:t>입력후</a:t>
            </a:r>
            <a:r>
              <a:rPr lang="ko-KR" altLang="en-US" sz="2400" dirty="0"/>
              <a:t> 저장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에서 </a:t>
            </a:r>
            <a:br>
              <a:rPr lang="en-US" altLang="ko-KR" sz="2400" dirty="0"/>
            </a:br>
            <a:r>
              <a:rPr lang="en-US" altLang="ko-KR" sz="2400" dirty="0"/>
              <a:t>Staging, Commit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에디터에서 </a:t>
            </a:r>
            <a:r>
              <a:rPr lang="ko-KR" altLang="en-US" sz="2400" dirty="0" err="1"/>
              <a:t>다음줄에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‘3. </a:t>
            </a:r>
            <a:r>
              <a:rPr lang="ko-KR" altLang="en-US" sz="2400" dirty="0"/>
              <a:t>저녁</a:t>
            </a:r>
            <a:r>
              <a:rPr lang="en-US" altLang="ko-KR" sz="2400" dirty="0"/>
              <a:t>’ </a:t>
            </a:r>
            <a:r>
              <a:rPr lang="ko-KR" altLang="en-US" sz="2400" dirty="0" err="1"/>
              <a:t>입력후</a:t>
            </a:r>
            <a:r>
              <a:rPr lang="ko-KR" altLang="en-US" sz="2400" dirty="0"/>
              <a:t> 저장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에서 </a:t>
            </a:r>
            <a:br>
              <a:rPr lang="en-US" altLang="ko-KR" sz="2400" dirty="0"/>
            </a:br>
            <a:r>
              <a:rPr lang="en-US" altLang="ko-KR" sz="2400" dirty="0"/>
              <a:t>Staging, Commit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SourceTree</a:t>
            </a:r>
            <a:r>
              <a:rPr lang="ko-KR" altLang="en-US" sz="2400" dirty="0"/>
              <a:t>에서 </a:t>
            </a:r>
            <a:br>
              <a:rPr lang="en-US" altLang="ko-KR" sz="2400" dirty="0"/>
            </a:br>
            <a:r>
              <a:rPr lang="ko-KR" altLang="en-US" sz="2400" dirty="0"/>
              <a:t>로그</a:t>
            </a:r>
            <a:r>
              <a:rPr lang="en-US" altLang="ko-KR" sz="2400" dirty="0"/>
              <a:t>/</a:t>
            </a:r>
            <a:r>
              <a:rPr lang="ko-KR" altLang="en-US" sz="2400" dirty="0" err="1"/>
              <a:t>히스토리</a:t>
            </a:r>
            <a:r>
              <a:rPr lang="ko-KR" altLang="en-US" sz="2400" dirty="0"/>
              <a:t>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1460727"/>
            <a:ext cx="7181850" cy="4524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625" y="4928252"/>
            <a:ext cx="93647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log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02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400" dirty="0"/>
              <a:t>[</a:t>
            </a:r>
            <a:r>
              <a:rPr lang="ko-KR" altLang="en-US" sz="2400" dirty="0"/>
              <a:t>푸시</a:t>
            </a:r>
            <a:r>
              <a:rPr lang="en-US" altLang="ko-KR" sz="2400" dirty="0"/>
              <a:t>] </a:t>
            </a:r>
            <a:r>
              <a:rPr lang="ko-KR" altLang="en-US" sz="2400" dirty="0"/>
              <a:t>버튼으로 원격에 올리기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sz="2400" dirty="0" err="1"/>
              <a:t>Github</a:t>
            </a:r>
            <a:r>
              <a:rPr lang="ko-KR" altLang="en-US" sz="2400" dirty="0"/>
              <a:t>의 프로젝트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 갱신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메인 페이지 갱신 내용 확인</a:t>
            </a: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이력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04" y="914400"/>
            <a:ext cx="5734050" cy="478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3247231"/>
            <a:ext cx="6905625" cy="3019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08" y="3471863"/>
            <a:ext cx="2390775" cy="2705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711543" y="3777343"/>
            <a:ext cx="783771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81457" y="4299857"/>
            <a:ext cx="783771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2291" t="5489" r="63155" b="73097"/>
          <a:stretch/>
        </p:blipFill>
        <p:spPr>
          <a:xfrm>
            <a:off x="4822371" y="2188708"/>
            <a:ext cx="1763486" cy="968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5187951" y="2430462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095048" y="4299858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95198" y="3485696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131880" y="3463924"/>
            <a:ext cx="243366" cy="24336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33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브랜치를</a:t>
            </a:r>
            <a:r>
              <a:rPr lang="ko-KR" altLang="en-US" dirty="0"/>
              <a:t> 이용한 작업</a:t>
            </a:r>
          </a:p>
        </p:txBody>
      </p:sp>
    </p:spTree>
    <p:extLst>
      <p:ext uri="{BB962C8B-B14F-4D97-AF65-F5344CB8AC3E}">
        <p14:creationId xmlns:p14="http://schemas.microsoft.com/office/powerpoint/2010/main" val="373744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1" y="914400"/>
            <a:ext cx="5994090" cy="5262563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브랜치</a:t>
            </a:r>
            <a:r>
              <a:rPr lang="ko-KR" altLang="en-US" sz="2400" dirty="0"/>
              <a:t> 개념</a:t>
            </a:r>
            <a:endParaRPr lang="en-US" altLang="ko-KR" sz="2400" dirty="0"/>
          </a:p>
          <a:p>
            <a:pPr lvl="1"/>
            <a:r>
              <a:rPr lang="ko-KR" altLang="en-US" sz="2000" dirty="0"/>
              <a:t>마음대로 실험해 볼 수 있는 별도의 공간</a:t>
            </a:r>
            <a:endParaRPr lang="en-US" altLang="ko-KR" sz="2000" dirty="0"/>
          </a:p>
          <a:p>
            <a:pPr lvl="1"/>
            <a:r>
              <a:rPr lang="ko-KR" altLang="en-US" sz="2000" dirty="0"/>
              <a:t>실험이</a:t>
            </a:r>
            <a:r>
              <a:rPr lang="en-US" altLang="ko-KR" sz="2000" dirty="0"/>
              <a:t> </a:t>
            </a:r>
            <a:r>
              <a:rPr lang="ko-KR" altLang="en-US" sz="2000" dirty="0"/>
              <a:t>잘되면 원 </a:t>
            </a:r>
            <a:r>
              <a:rPr lang="ko-KR" altLang="en-US" sz="2000" dirty="0" err="1"/>
              <a:t>브랜치에</a:t>
            </a:r>
            <a:r>
              <a:rPr lang="ko-KR" altLang="en-US" sz="2000" dirty="0"/>
              <a:t> 합치고 아니면 버림</a:t>
            </a:r>
            <a:endParaRPr lang="en-US" altLang="ko-KR" sz="2000" dirty="0"/>
          </a:p>
          <a:p>
            <a:pPr lvl="1"/>
            <a:r>
              <a:rPr lang="ko-KR" altLang="en-US" sz="2000" dirty="0"/>
              <a:t>공식 소스는 </a:t>
            </a:r>
            <a:r>
              <a:rPr lang="en-US" altLang="ko-KR" sz="2000" dirty="0"/>
              <a:t>master </a:t>
            </a:r>
            <a:r>
              <a:rPr lang="ko-KR" altLang="en-US" sz="2000" dirty="0" err="1"/>
              <a:t>브랜치에</a:t>
            </a:r>
            <a:endParaRPr lang="en-US" altLang="ko-KR" sz="2000" dirty="0"/>
          </a:p>
          <a:p>
            <a:pPr lvl="1"/>
            <a:r>
              <a:rPr lang="en-US" altLang="ko-KR" sz="2000" dirty="0"/>
              <a:t>‘</a:t>
            </a:r>
            <a:r>
              <a:rPr lang="ko-KR" altLang="en-US" sz="2000" dirty="0"/>
              <a:t>깃 </a:t>
            </a:r>
            <a:r>
              <a:rPr lang="ko-KR" altLang="en-US" sz="2000" dirty="0" err="1"/>
              <a:t>플로우</a:t>
            </a:r>
            <a:r>
              <a:rPr lang="en-US" altLang="ko-KR" sz="2000" dirty="0"/>
              <a:t>’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develop, release, hotfix </a:t>
            </a:r>
            <a:r>
              <a:rPr lang="ko-KR" altLang="en-US" sz="2000" dirty="0"/>
              <a:t>등으로 관리할 것을 권장</a:t>
            </a:r>
            <a:endParaRPr lang="en-US" altLang="ko-KR" sz="2000" dirty="0"/>
          </a:p>
          <a:p>
            <a:pPr lvl="1"/>
            <a:r>
              <a:rPr lang="ko-KR" altLang="en-US" sz="2000" dirty="0"/>
              <a:t>각 </a:t>
            </a:r>
            <a:r>
              <a:rPr lang="ko-KR" altLang="en-US" sz="2000" dirty="0" err="1"/>
              <a:t>사용자별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만들어 작업하다 해당 </a:t>
            </a:r>
            <a:r>
              <a:rPr lang="ko-KR" altLang="en-US" sz="2000" dirty="0" err="1"/>
              <a:t>브랜치와</a:t>
            </a:r>
            <a:r>
              <a:rPr lang="ko-KR" altLang="en-US" sz="2000" dirty="0"/>
              <a:t> 통합 하는 것이 좋음</a:t>
            </a:r>
            <a:endParaRPr lang="en-US" altLang="ko-KR" sz="2000" dirty="0"/>
          </a:p>
          <a:p>
            <a:r>
              <a:rPr lang="en-US" altLang="ko-KR" sz="2400" dirty="0"/>
              <a:t>manager </a:t>
            </a:r>
            <a:r>
              <a:rPr lang="ko-KR" altLang="en-US" sz="2400" dirty="0" err="1"/>
              <a:t>브랜치</a:t>
            </a:r>
            <a:r>
              <a:rPr lang="ko-KR" altLang="en-US" sz="2400" dirty="0"/>
              <a:t> 만들기</a:t>
            </a:r>
            <a:endParaRPr lang="en-US" altLang="ko-KR" sz="2400" dirty="0"/>
          </a:p>
          <a:p>
            <a:pPr lvl="1"/>
            <a:r>
              <a:rPr lang="ko-KR" altLang="en-US" sz="2000" dirty="0"/>
              <a:t>이 실습에서는 관리자가 </a:t>
            </a:r>
            <a:r>
              <a:rPr lang="en-US" altLang="ko-KR" sz="2000" dirty="0"/>
              <a:t>manager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만든 상황으로 실습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/>
              <a:t>SourceTree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버튼 누르고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/>
              <a:t>브랜치</a:t>
            </a:r>
            <a:r>
              <a:rPr lang="ko-KR" altLang="en-US" sz="2000" dirty="0"/>
              <a:t> 창에서 새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이름 입력하고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</a:t>
            </a:r>
            <a:r>
              <a:rPr lang="ko-KR" altLang="en-US" sz="2000" dirty="0" err="1"/>
              <a:t>브랜치생성</a:t>
            </a:r>
            <a:r>
              <a:rPr lang="en-US" altLang="ko-KR" sz="2000" dirty="0"/>
              <a:t>] </a:t>
            </a:r>
            <a:r>
              <a:rPr lang="ko-KR" altLang="en-US" sz="2000" dirty="0"/>
              <a:t>버튼 누르면 완료</a:t>
            </a:r>
            <a:endParaRPr lang="en-US" altLang="ko-KR" sz="2000" dirty="0"/>
          </a:p>
          <a:p>
            <a:pPr lvl="1"/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84" y="914400"/>
            <a:ext cx="5254631" cy="3310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659" y="5958879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branch manager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47" t="11374" r="32432" b="31692"/>
          <a:stretch/>
        </p:blipFill>
        <p:spPr>
          <a:xfrm>
            <a:off x="6096620" y="3780419"/>
            <a:ext cx="5765180" cy="25759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타원 11"/>
          <p:cNvSpPr/>
          <p:nvPr/>
        </p:nvSpPr>
        <p:spPr>
          <a:xfrm>
            <a:off x="8605683" y="1127352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26712" y="2453886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683369" y="3114093"/>
            <a:ext cx="256263" cy="2562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87049" y="4898571"/>
            <a:ext cx="96580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173497" cy="5262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README.md </a:t>
            </a:r>
            <a:r>
              <a:rPr lang="ko-KR" altLang="en-US" sz="2400" dirty="0"/>
              <a:t>수정</a:t>
            </a:r>
            <a:endParaRPr lang="en-US" altLang="ko-KR" sz="2400" dirty="0"/>
          </a:p>
          <a:p>
            <a:pPr lvl="1"/>
            <a:r>
              <a:rPr lang="en-US" altLang="ko-KR" sz="2000" dirty="0"/>
              <a:t>Notepad++</a:t>
            </a:r>
            <a:r>
              <a:rPr lang="ko-KR" altLang="en-US" sz="2000" dirty="0"/>
              <a:t>에서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조식</a:t>
            </a:r>
            <a:r>
              <a:rPr lang="en-US" altLang="ko-KR" sz="2000" dirty="0"/>
              <a:t>, </a:t>
            </a:r>
            <a:r>
              <a:rPr lang="ko-KR" altLang="en-US" sz="2000" dirty="0"/>
              <a:t>중식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석식으로</a:t>
            </a:r>
            <a:r>
              <a:rPr lang="ko-KR" altLang="en-US" sz="2000" dirty="0"/>
              <a:t> 용어 수정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잔소리 추가</a:t>
            </a:r>
            <a:endParaRPr lang="en-US" altLang="ko-KR" sz="2000" dirty="0"/>
          </a:p>
          <a:p>
            <a:r>
              <a:rPr lang="ko-KR" altLang="en-US" sz="2400" dirty="0" err="1"/>
              <a:t>커밋</a:t>
            </a:r>
            <a:r>
              <a:rPr lang="ko-KR" altLang="en-US" sz="2400" dirty="0"/>
              <a:t> 만들기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SourceTree</a:t>
            </a:r>
            <a:r>
              <a:rPr lang="ko-KR" altLang="en-US" sz="2000" dirty="0"/>
              <a:t>에서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[Stage All]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/>
              <a:t>커밋</a:t>
            </a:r>
            <a:r>
              <a:rPr lang="ko-KR" altLang="en-US" sz="2000" dirty="0"/>
              <a:t> 메시지 입력하고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</a:t>
            </a:r>
            <a:r>
              <a:rPr lang="ko-KR" altLang="en-US" sz="2000" dirty="0" err="1"/>
              <a:t>커밋</a:t>
            </a:r>
            <a:r>
              <a:rPr lang="en-US" altLang="ko-KR" sz="20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로그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히스토리</a:t>
            </a:r>
            <a:r>
              <a:rPr lang="ko-KR" altLang="en-US" sz="2000" dirty="0"/>
              <a:t> 탭 클릭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생성된 로그를 그래프에서 확인</a:t>
            </a:r>
            <a:endParaRPr lang="en-US" altLang="ko-KR" sz="2000" dirty="0"/>
          </a:p>
          <a:p>
            <a:pPr lvl="1"/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26" y="816440"/>
            <a:ext cx="4569890" cy="3237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369" t="27155" r="37241" b="3070"/>
          <a:stretch/>
        </p:blipFill>
        <p:spPr>
          <a:xfrm>
            <a:off x="5655806" y="3861909"/>
            <a:ext cx="3191165" cy="24944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6479" t="27562" r="49193" b="45326"/>
          <a:stretch/>
        </p:blipFill>
        <p:spPr>
          <a:xfrm>
            <a:off x="9118600" y="5109129"/>
            <a:ext cx="2988527" cy="12266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6985799" y="2251666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398" y="3340691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993303" y="4810489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37993" y="5434099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62969" y="5778343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959052" y="4875365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9625" y="4890364"/>
            <a:ext cx="93647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log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511471" y="6335764"/>
            <a:ext cx="233764" cy="2337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master </a:t>
            </a:r>
            <a:r>
              <a:rPr lang="ko-KR" altLang="en-US" dirty="0" err="1"/>
              <a:t>브랜치</a:t>
            </a:r>
            <a:r>
              <a:rPr lang="ko-KR" altLang="en-US" dirty="0"/>
              <a:t> 발전시키기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672159" cy="526256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master </a:t>
            </a:r>
            <a:r>
              <a:rPr lang="ko-KR" altLang="en-US" sz="2000" dirty="0" err="1"/>
              <a:t>브랜치로</a:t>
            </a:r>
            <a:r>
              <a:rPr lang="ko-KR" altLang="en-US" sz="2000" dirty="0"/>
              <a:t> 전환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SourceTree</a:t>
            </a:r>
            <a:r>
              <a:rPr lang="ko-KR" altLang="en-US" sz="1800" dirty="0"/>
              <a:t>의 로그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히스토리</a:t>
            </a:r>
            <a:r>
              <a:rPr lang="ko-KR" altLang="en-US" sz="1800" dirty="0"/>
              <a:t> 탭에서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Master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마크를 오른쪽 클릭하고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체크아웃 </a:t>
            </a:r>
            <a:r>
              <a:rPr lang="en-US" altLang="ko-KR" sz="1800" dirty="0"/>
              <a:t>…] </a:t>
            </a:r>
            <a:r>
              <a:rPr lang="ko-KR" altLang="en-US" sz="1800" dirty="0"/>
              <a:t>선택하여 </a:t>
            </a:r>
            <a:r>
              <a:rPr lang="en-US" altLang="ko-KR" sz="1800" dirty="0"/>
              <a:t>master </a:t>
            </a:r>
            <a:r>
              <a:rPr lang="ko-KR" altLang="en-US" sz="1800" dirty="0" err="1"/>
              <a:t>브랜치로</a:t>
            </a:r>
            <a:r>
              <a:rPr lang="ko-KR" altLang="en-US" sz="1800" dirty="0"/>
              <a:t> 현재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전환</a:t>
            </a:r>
            <a:endParaRPr lang="en-US" altLang="ko-KR" sz="1800" dirty="0"/>
          </a:p>
          <a:p>
            <a:r>
              <a:rPr lang="en-US" altLang="ko-KR" sz="2000" dirty="0"/>
              <a:t>master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수정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</a:t>
            </a:r>
            <a:r>
              <a:rPr lang="en-US" altLang="ko-KR" sz="1800" dirty="0"/>
              <a:t>README.md </a:t>
            </a:r>
            <a:r>
              <a:rPr lang="ko-KR" altLang="en-US" sz="1800" dirty="0"/>
              <a:t>보기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Manager</a:t>
            </a:r>
            <a:r>
              <a:rPr lang="ko-KR" altLang="en-US" sz="1800" dirty="0"/>
              <a:t>가 수정하기 전 상태로 돌아온 것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/>
              <a:t>꺽쇄</a:t>
            </a:r>
            <a:r>
              <a:rPr lang="en-US" altLang="ko-KR" sz="1800" dirty="0"/>
              <a:t>[]</a:t>
            </a:r>
            <a:r>
              <a:rPr lang="ko-KR" altLang="en-US" sz="1800" dirty="0"/>
              <a:t>와 괄호</a:t>
            </a:r>
            <a:r>
              <a:rPr lang="en-US" altLang="ko-KR" sz="1800" dirty="0"/>
              <a:t>()</a:t>
            </a:r>
            <a:r>
              <a:rPr lang="ko-KR" altLang="en-US" sz="1800" dirty="0"/>
              <a:t>로 링크 생성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</a:t>
            </a:r>
            <a:r>
              <a:rPr lang="en-US" altLang="ko-KR" sz="1800" dirty="0"/>
              <a:t>morning.md </a:t>
            </a:r>
            <a:r>
              <a:rPr lang="ko-KR" altLang="en-US" sz="1800" dirty="0"/>
              <a:t>파일 생성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README.md</a:t>
            </a:r>
            <a:r>
              <a:rPr lang="ko-KR" altLang="en-US" sz="1800" dirty="0"/>
              <a:t>만 스테이지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커밋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morning.md </a:t>
            </a:r>
            <a:r>
              <a:rPr lang="ko-KR" altLang="en-US" sz="1800" dirty="0"/>
              <a:t>파일에 </a:t>
            </a:r>
            <a:r>
              <a:rPr lang="ko-KR" altLang="en-US" sz="1800" dirty="0" err="1"/>
              <a:t>상세메뉴</a:t>
            </a:r>
            <a:r>
              <a:rPr lang="ko-KR" altLang="en-US" sz="1800" dirty="0"/>
              <a:t> 기록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스테이지 시도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오류가 난다면 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 </a:t>
            </a:r>
            <a:r>
              <a:rPr lang="ko-KR" altLang="en-US" sz="1800" dirty="0"/>
              <a:t>에서 </a:t>
            </a:r>
            <a:r>
              <a:rPr lang="en-US" altLang="ko-KR" sz="1800" dirty="0"/>
              <a:t>Unix </a:t>
            </a:r>
            <a:r>
              <a:rPr lang="ko-KR" altLang="en-US" sz="1800" dirty="0"/>
              <a:t>형태로 </a:t>
            </a:r>
            <a:r>
              <a:rPr lang="en-US" altLang="ko-KR" sz="1800" dirty="0"/>
              <a:t>LF </a:t>
            </a:r>
            <a:r>
              <a:rPr lang="ko-KR" altLang="en-US" sz="1800" dirty="0"/>
              <a:t>변환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다시 스테이지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커밋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914400" lvl="1" indent="-457200">
              <a:buAutoNum type="arabicPeriod"/>
            </a:pP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560" t="27584" r="26553" b="38649"/>
          <a:stretch/>
        </p:blipFill>
        <p:spPr>
          <a:xfrm>
            <a:off x="6064911" y="804987"/>
            <a:ext cx="4952493" cy="15277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23" t="27223" r="32191" b="21032"/>
          <a:stretch/>
        </p:blipFill>
        <p:spPr>
          <a:xfrm>
            <a:off x="5910146" y="2472688"/>
            <a:ext cx="2412251" cy="13083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6941" t="24690" r="40917" b="14389"/>
          <a:stretch/>
        </p:blipFill>
        <p:spPr>
          <a:xfrm>
            <a:off x="5910146" y="3785325"/>
            <a:ext cx="3168172" cy="27059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63" t="25782" r="54990" b="9142"/>
          <a:stretch/>
        </p:blipFill>
        <p:spPr>
          <a:xfrm>
            <a:off x="8429610" y="2468460"/>
            <a:ext cx="1586361" cy="17090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037" t="27594" r="46471" b="44872"/>
          <a:stretch/>
        </p:blipFill>
        <p:spPr>
          <a:xfrm>
            <a:off x="8429610" y="4207927"/>
            <a:ext cx="3037599" cy="959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44050" t="78950"/>
          <a:stretch/>
        </p:blipFill>
        <p:spPr>
          <a:xfrm>
            <a:off x="8430198" y="5217314"/>
            <a:ext cx="2717938" cy="8741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16703" t="24752" r="56036" b="14110"/>
          <a:stretch/>
        </p:blipFill>
        <p:spPr>
          <a:xfrm>
            <a:off x="10090111" y="2568893"/>
            <a:ext cx="2030696" cy="26907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141905" y="2240828"/>
            <a:ext cx="222528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master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118600" y="123480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370957" y="151855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71660" y="2432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69556" y="26382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59134" y="337337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038542" y="233473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22758" y="338556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717204" y="391426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302671" y="426022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8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48165" y="56300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9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623314" y="360735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608174" y="481996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2366" y="480780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변경사항 </a:t>
            </a:r>
            <a:r>
              <a:rPr lang="en-US" altLang="ko-KR" dirty="0" err="1"/>
              <a:t>Github</a:t>
            </a:r>
            <a:r>
              <a:rPr lang="ko-KR" altLang="en-US" dirty="0"/>
              <a:t>에도 올리고</a:t>
            </a:r>
            <a:r>
              <a:rPr lang="en-US" altLang="ko-KR" dirty="0"/>
              <a:t> </a:t>
            </a:r>
            <a:r>
              <a:rPr lang="ko-KR" altLang="en-US" dirty="0" err="1"/>
              <a:t>직접수정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319294" cy="52625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origin </a:t>
            </a:r>
            <a:r>
              <a:rPr lang="ko-KR" altLang="en-US" dirty="0"/>
              <a:t>저장소에 푸시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/>
              <a:t>SourceTree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푸시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대화상자에서 </a:t>
            </a:r>
            <a:r>
              <a:rPr lang="en-US" altLang="ko-KR" dirty="0"/>
              <a:t>‘origin’ </a:t>
            </a:r>
            <a:r>
              <a:rPr lang="ko-KR" altLang="en-US" dirty="0"/>
              <a:t>선택된 것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푸시</a:t>
            </a:r>
            <a:r>
              <a:rPr lang="en-US" altLang="ko-KR" dirty="0"/>
              <a:t>] </a:t>
            </a:r>
            <a:r>
              <a:rPr lang="ko-KR" altLang="en-US" dirty="0"/>
              <a:t>하여 원격에 올리기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ko-KR" altLang="en-US" dirty="0"/>
              <a:t>에서 확인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md </a:t>
            </a:r>
            <a:r>
              <a:rPr lang="ko-KR" altLang="en-US" dirty="0"/>
              <a:t>파일이 원하는 형태로 보이는지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아니라면 </a:t>
            </a:r>
            <a:r>
              <a:rPr lang="en-US" altLang="ko-KR" dirty="0"/>
              <a:t>[</a:t>
            </a:r>
            <a:r>
              <a:rPr lang="ko-KR" altLang="en-US" dirty="0"/>
              <a:t>수정</a:t>
            </a:r>
            <a:r>
              <a:rPr lang="en-US" altLang="ko-KR" dirty="0"/>
              <a:t>] </a:t>
            </a:r>
            <a:r>
              <a:rPr lang="ko-KR" altLang="en-US" dirty="0"/>
              <a:t>버튼 눌러 </a:t>
            </a:r>
            <a:r>
              <a:rPr lang="ko-KR" altLang="en-US" dirty="0" err="1"/>
              <a:t>웹서서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/>
              <a:t>아침메뉴의</a:t>
            </a:r>
            <a:r>
              <a:rPr lang="ko-KR" altLang="en-US" dirty="0"/>
              <a:t> 링크로 잘 이동하는지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원하는 대로인지 확인하고 아니라면 수정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6442" t="8166" r="49999" b="41102"/>
          <a:stretch/>
        </p:blipFill>
        <p:spPr>
          <a:xfrm>
            <a:off x="5786945" y="936297"/>
            <a:ext cx="2454065" cy="21917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92" y="3177434"/>
            <a:ext cx="2667000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92" y="4070350"/>
            <a:ext cx="2457450" cy="228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56" y="3426222"/>
            <a:ext cx="1890182" cy="283527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41767" y="1171231"/>
            <a:ext cx="4820033" cy="1606894"/>
            <a:chOff x="6630486" y="1045452"/>
            <a:chExt cx="5705165" cy="19019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l="17104" t="29114" r="17391" b="44383"/>
            <a:stretch/>
          </p:blipFill>
          <p:spPr>
            <a:xfrm>
              <a:off x="6630486" y="1045452"/>
              <a:ext cx="5702763" cy="136321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17104" t="85096" r="17391" b="4064"/>
            <a:stretch/>
          </p:blipFill>
          <p:spPr>
            <a:xfrm>
              <a:off x="6632888" y="2389869"/>
              <a:ext cx="5702763" cy="5575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33395"/>
          <a:stretch/>
        </p:blipFill>
        <p:spPr>
          <a:xfrm>
            <a:off x="9933342" y="3558142"/>
            <a:ext cx="1942707" cy="263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5704667" y="93943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81618" y="119417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370957" y="25425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388069" y="38593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01929" y="449296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794526" y="46155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02089" y="2576435"/>
            <a:ext cx="179568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push origin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75692" y="54989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36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변경사항 로컬에 통합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532457" cy="5262563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에서 수정사항 받아오기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/>
              <a:t>SourceTree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 err="1"/>
              <a:t>페치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Origin/master</a:t>
            </a:r>
            <a:r>
              <a:rPr lang="ko-KR" altLang="en-US" dirty="0"/>
              <a:t>가 </a:t>
            </a:r>
            <a:r>
              <a:rPr lang="ko-KR" altLang="en-US" dirty="0" err="1"/>
              <a:t>앞서짐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풀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/>
              <a:t>깃허브의</a:t>
            </a:r>
            <a:r>
              <a:rPr lang="ko-KR" altLang="en-US" dirty="0"/>
              <a:t> 변경사항이 로컬에도 반영되었음 확인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충돌이 발생할 수도 있습니다</a:t>
            </a:r>
            <a:r>
              <a:rPr lang="en-US" altLang="ko-KR" dirty="0"/>
              <a:t>.</a:t>
            </a:r>
          </a:p>
          <a:p>
            <a:pPr marL="914400" lvl="1" indent="-457200">
              <a:buAutoNum type="arabicPeriod"/>
            </a:pP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504268" y="842643"/>
            <a:ext cx="5357532" cy="5581727"/>
            <a:chOff x="6738988" y="877887"/>
            <a:chExt cx="4759223" cy="49583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8988" y="877887"/>
              <a:ext cx="4754951" cy="257844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r="31487" b="55831"/>
            <a:stretch/>
          </p:blipFill>
          <p:spPr>
            <a:xfrm>
              <a:off x="6738988" y="2659812"/>
              <a:ext cx="4748969" cy="209685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16371" r="31339" b="59990"/>
            <a:stretch/>
          </p:blipFill>
          <p:spPr>
            <a:xfrm>
              <a:off x="6738988" y="4714021"/>
              <a:ext cx="4759223" cy="112224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1280055" y="1778120"/>
            <a:ext cx="115127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fetch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0055" y="2970740"/>
            <a:ext cx="2547492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pull origin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580070" y="10601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70610" y="314675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289853" y="434206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302153" y="579270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36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manager </a:t>
            </a:r>
            <a:r>
              <a:rPr lang="ko-KR" altLang="en-US" dirty="0" err="1"/>
              <a:t>브랜치</a:t>
            </a:r>
            <a:r>
              <a:rPr lang="ko-KR" altLang="en-US" dirty="0"/>
              <a:t> 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834121" cy="5262563"/>
          </a:xfrm>
        </p:spPr>
        <p:txBody>
          <a:bodyPr/>
          <a:lstStyle/>
          <a:p>
            <a:r>
              <a:rPr lang="en-US" altLang="ko-KR" dirty="0"/>
              <a:t>master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manager </a:t>
            </a:r>
            <a:r>
              <a:rPr lang="ko-KR" altLang="en-US" dirty="0" err="1"/>
              <a:t>브랜치</a:t>
            </a:r>
            <a:r>
              <a:rPr lang="ko-KR" altLang="en-US" dirty="0"/>
              <a:t> 병합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/>
              <a:t>SourceTree</a:t>
            </a:r>
            <a:r>
              <a:rPr lang="ko-KR" altLang="en-US" dirty="0"/>
              <a:t>에서 현재 </a:t>
            </a:r>
            <a:r>
              <a:rPr lang="en-US" altLang="ko-KR" dirty="0"/>
              <a:t>master </a:t>
            </a:r>
            <a:r>
              <a:rPr lang="ko-KR" altLang="en-US" dirty="0" err="1"/>
              <a:t>브랜치임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manager </a:t>
            </a:r>
            <a:r>
              <a:rPr lang="ko-KR" altLang="en-US" dirty="0" err="1"/>
              <a:t>브랜치</a:t>
            </a:r>
            <a:r>
              <a:rPr lang="ko-KR" altLang="en-US" dirty="0"/>
              <a:t> 오른쪽 클릭하고 </a:t>
            </a:r>
            <a:r>
              <a:rPr lang="en-US" altLang="ko-KR" dirty="0"/>
              <a:t>[</a:t>
            </a:r>
            <a:r>
              <a:rPr lang="ko-KR" altLang="en-US" dirty="0"/>
              <a:t>병합</a:t>
            </a:r>
            <a:r>
              <a:rPr lang="en-US" altLang="ko-KR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병합 확정 대화상자에서 </a:t>
            </a:r>
            <a:r>
              <a:rPr lang="en-US" altLang="ko-KR" dirty="0"/>
              <a:t>[OK]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충돌 병합 대화상자 확인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충돌이 된 상황 확인</a:t>
            </a:r>
            <a:endParaRPr lang="en-US" altLang="ko-KR" dirty="0"/>
          </a:p>
          <a:p>
            <a:pPr marL="914400" lvl="1" indent="-457200">
              <a:buAutoNum type="circleNumDbPlain"/>
            </a:pP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60249" b="12453"/>
          <a:stretch/>
        </p:blipFill>
        <p:spPr>
          <a:xfrm>
            <a:off x="8977372" y="1823355"/>
            <a:ext cx="3025655" cy="4563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6616" t="21193" r="30355" b="47014"/>
          <a:stretch/>
        </p:blipFill>
        <p:spPr>
          <a:xfrm>
            <a:off x="6089650" y="875501"/>
            <a:ext cx="4616605" cy="1895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2910538"/>
            <a:ext cx="3040514" cy="10898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4060396"/>
            <a:ext cx="3767079" cy="116092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680764" y="122719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27382" y="20341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71209" y="342978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9836" y="493372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328109" y="400253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037" y="4486969"/>
            <a:ext cx="201048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merge manager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503" y="4951424"/>
            <a:ext cx="4889285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원격 저장소의 변경사항 병합과 </a:t>
            </a:r>
            <a:r>
              <a:rPr lang="ko-KR" altLang="en-US" dirty="0" err="1"/>
              <a:t>브랜치</a:t>
            </a:r>
            <a:r>
              <a:rPr lang="ko-KR" altLang="en-US" dirty="0"/>
              <a:t> 병합은 </a:t>
            </a:r>
            <a:endParaRPr lang="en-US" altLang="ko-KR" dirty="0"/>
          </a:p>
          <a:p>
            <a:r>
              <a:rPr lang="ko-KR" altLang="en-US" dirty="0"/>
              <a:t>거의 유사하게 동작함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2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 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203875" cy="5262563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에디터를 이용한 충돌 해결</a:t>
            </a: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Notepad++</a:t>
            </a:r>
            <a:r>
              <a:rPr lang="ko-KR" altLang="en-US" sz="2000" dirty="0"/>
              <a:t>에서 </a:t>
            </a:r>
            <a:r>
              <a:rPr lang="en-US" altLang="ko-KR" sz="2000" dirty="0"/>
              <a:t>README.md</a:t>
            </a:r>
            <a:r>
              <a:rPr lang="ko-KR" altLang="en-US" sz="2000" dirty="0"/>
              <a:t>를 열어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====</a:t>
            </a:r>
            <a:r>
              <a:rPr lang="ko-KR" altLang="en-US" sz="2000" dirty="0"/>
              <a:t>을 기준으로 로컬</a:t>
            </a:r>
            <a:r>
              <a:rPr lang="en-US" altLang="ko-KR" sz="2000" dirty="0"/>
              <a:t>(&lt;&lt;&lt;&lt;)</a:t>
            </a:r>
            <a:r>
              <a:rPr lang="ko-KR" altLang="en-US" sz="2000" dirty="0"/>
              <a:t>과 원격 </a:t>
            </a:r>
            <a:r>
              <a:rPr lang="en-US" altLang="ko-KR" sz="2000" dirty="0"/>
              <a:t>(&gt;&gt;&gt;&gt;)</a:t>
            </a:r>
            <a:r>
              <a:rPr lang="ko-KR" altLang="en-US" sz="2000" dirty="0"/>
              <a:t>의 변경사항이 보임 확인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이를 잘 판단하여 올바르게 정리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/>
              <a:t>저장</a:t>
            </a:r>
            <a:endParaRPr lang="en-US" altLang="ko-KR" sz="2000" dirty="0"/>
          </a:p>
          <a:p>
            <a:r>
              <a:rPr lang="ko-KR" altLang="en-US" sz="2400" dirty="0"/>
              <a:t>충돌 해결로 표시</a:t>
            </a: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/>
              <a:t>SourceTree</a:t>
            </a:r>
            <a:r>
              <a:rPr lang="ko-KR" altLang="en-US" sz="2000" dirty="0"/>
              <a:t>에서 느낌표가 있는 </a:t>
            </a:r>
            <a:r>
              <a:rPr lang="en-US" altLang="ko-KR" sz="2000" dirty="0"/>
              <a:t>READMW.md</a:t>
            </a:r>
            <a:r>
              <a:rPr lang="ko-KR" altLang="en-US" sz="2000" dirty="0"/>
              <a:t>를 오른쪽 클릭하고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</a:t>
            </a:r>
            <a:r>
              <a:rPr lang="ko-KR" altLang="en-US" sz="2000" dirty="0" err="1"/>
              <a:t>충돌해결</a:t>
            </a:r>
            <a:r>
              <a:rPr lang="en-US" altLang="ko-KR" sz="20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</a:t>
            </a:r>
            <a:r>
              <a:rPr lang="ko-KR" altLang="en-US" sz="2000" dirty="0"/>
              <a:t>해결된 것으로 표시</a:t>
            </a:r>
            <a:r>
              <a:rPr lang="en-US" altLang="ko-KR" sz="2000" dirty="0"/>
              <a:t>] </a:t>
            </a:r>
            <a:r>
              <a:rPr lang="ko-KR" altLang="en-US" sz="2000" dirty="0"/>
              <a:t>선택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/>
              <a:t>커밋</a:t>
            </a:r>
            <a:r>
              <a:rPr lang="ko-KR" altLang="en-US" sz="2000" dirty="0"/>
              <a:t> 메시지를 확인하고 </a:t>
            </a:r>
            <a:r>
              <a:rPr lang="en-US" altLang="ko-KR" sz="2000" dirty="0"/>
              <a:t>[</a:t>
            </a:r>
            <a:r>
              <a:rPr lang="ko-KR" altLang="en-US" sz="2000" dirty="0" err="1"/>
              <a:t>커밋</a:t>
            </a:r>
            <a:r>
              <a:rPr lang="en-US" altLang="ko-KR" sz="20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 err="1"/>
              <a:t>히스토리에서</a:t>
            </a:r>
            <a:r>
              <a:rPr lang="ko-KR" altLang="en-US" sz="2000" dirty="0"/>
              <a:t> 병합된 것을 확인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참고</a:t>
            </a:r>
            <a:r>
              <a:rPr lang="en-US" altLang="ko-KR" sz="1800" dirty="0"/>
              <a:t>] Eclipse</a:t>
            </a:r>
            <a:r>
              <a:rPr lang="ko-KR" altLang="en-US" sz="1800" dirty="0"/>
              <a:t>에서는 다음 링크처럼 </a:t>
            </a:r>
            <a:br>
              <a:rPr lang="en-US" altLang="ko-KR" sz="1800" dirty="0"/>
            </a:br>
            <a:r>
              <a:rPr lang="en-US" altLang="ko-KR" sz="1300" dirty="0">
                <a:hlinkClick r:id="rId2"/>
              </a:rPr>
              <a:t>http://blog.naver.com/PostView.nhn?blogId=lge920904&amp;logNo=220274506449</a:t>
            </a:r>
            <a:r>
              <a:rPr lang="en-US" altLang="ko-KR" sz="1200" dirty="0"/>
              <a:t> 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2000" dirty="0"/>
          </a:p>
          <a:p>
            <a:pPr marL="914400" lvl="1" indent="-457200">
              <a:buAutoNum type="circleNumDbPlain"/>
            </a:pPr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68" y="839613"/>
            <a:ext cx="2925747" cy="29797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326" y="830253"/>
            <a:ext cx="2925747" cy="29797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6726" t="21421" r="14586" b="39632"/>
          <a:stretch/>
        </p:blipFill>
        <p:spPr>
          <a:xfrm>
            <a:off x="6089650" y="3871372"/>
            <a:ext cx="4248446" cy="1649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18674" t="69210"/>
          <a:stretch/>
        </p:blipFill>
        <p:spPr>
          <a:xfrm>
            <a:off x="6343650" y="5532264"/>
            <a:ext cx="3927090" cy="1018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16944" t="24799" r="63883" b="42826"/>
          <a:stretch/>
        </p:blipFill>
        <p:spPr>
          <a:xfrm>
            <a:off x="10425171" y="4090235"/>
            <a:ext cx="1669143" cy="1930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7502385" y="254799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259742" y="204551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51974" y="100015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21566" y="524547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21628" y="446451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18600" y="517980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41743" y="610322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153130" y="409023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6668" y="5414178"/>
            <a:ext cx="3943708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commit -a -m "conflict solved"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3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활동 참여 </a:t>
            </a:r>
            <a:r>
              <a:rPr lang="en-US" altLang="ko-KR" dirty="0"/>
              <a:t>6</a:t>
            </a:r>
            <a:r>
              <a:rPr lang="ko-KR" altLang="en-US" dirty="0"/>
              <a:t>단계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38661" y="1403925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 err="1">
                <a:solidFill>
                  <a:schemeClr val="tx1"/>
                </a:solidFill>
              </a:rPr>
              <a:t>오픈소스</a:t>
            </a:r>
            <a:r>
              <a:rPr lang="ko-KR" altLang="en-US" sz="2400" dirty="0">
                <a:solidFill>
                  <a:schemeClr val="tx1"/>
                </a:solidFill>
              </a:rPr>
              <a:t> 소프트웨어 사용하고 주변에 홍보하기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38661" y="2108182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>
                <a:solidFill>
                  <a:schemeClr val="tx1"/>
                </a:solidFill>
              </a:rPr>
              <a:t>모르는 것 질문하고 아는 것 답하기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38661" y="2812439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>
                <a:solidFill>
                  <a:schemeClr val="tx1"/>
                </a:solidFill>
              </a:rPr>
              <a:t>버그가 있는 지 테스트 해 보기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38661" y="3516696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>
                <a:solidFill>
                  <a:schemeClr val="tx1"/>
                </a:solidFill>
              </a:rPr>
              <a:t>번역 및 문서화 참여하기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38661" y="4220952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>
                <a:solidFill>
                  <a:schemeClr val="tx1"/>
                </a:solidFill>
              </a:rPr>
              <a:t>소스코드 수정에 참여하기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38661" y="4925209"/>
            <a:ext cx="6874814" cy="6625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dirty="0" err="1">
                <a:solidFill>
                  <a:schemeClr val="tx1"/>
                </a:solidFill>
              </a:rPr>
              <a:t>오픈소스</a:t>
            </a:r>
            <a:r>
              <a:rPr lang="ko-KR" altLang="en-US" sz="2400" dirty="0">
                <a:solidFill>
                  <a:schemeClr val="tx1"/>
                </a:solidFill>
              </a:rPr>
              <a:t> 프로그램 공여하기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91200" y="1403925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1200" y="2108181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91200" y="2812439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1200" y="3516695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1200" y="4224141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91200" y="4925208"/>
            <a:ext cx="1292465" cy="6625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7298" y="5686028"/>
            <a:ext cx="345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http://www.osgeo.kr/145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04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변경사항 되돌리기</a:t>
            </a:r>
          </a:p>
        </p:txBody>
      </p:sp>
    </p:spTree>
    <p:extLst>
      <p:ext uri="{BB962C8B-B14F-4D97-AF65-F5344CB8AC3E}">
        <p14:creationId xmlns:p14="http://schemas.microsoft.com/office/powerpoint/2010/main" val="1564803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상황별</a:t>
            </a:r>
            <a:r>
              <a:rPr lang="ko-KR" altLang="en-US" dirty="0"/>
              <a:t> 방금 한 동작 취소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 </a:t>
            </a:r>
            <a:r>
              <a:rPr lang="en-US" altLang="ko-KR" dirty="0"/>
              <a:t>commit</a:t>
            </a:r>
            <a:r>
              <a:rPr lang="ko-KR" altLang="en-US" dirty="0"/>
              <a:t> 상태로 되돌리기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--force</a:t>
            </a:r>
          </a:p>
          <a:p>
            <a:r>
              <a:rPr lang="ko-KR" altLang="en-US" dirty="0"/>
              <a:t>특정 파일을 최종 </a:t>
            </a:r>
            <a:r>
              <a:rPr lang="en-US" altLang="ko-KR" dirty="0"/>
              <a:t>commit </a:t>
            </a:r>
            <a:r>
              <a:rPr lang="ko-KR" altLang="en-US" dirty="0"/>
              <a:t>상태로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README.md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원격에 올리지 않은</a:t>
            </a:r>
            <a:r>
              <a:rPr lang="en-US" altLang="ko-KR" dirty="0"/>
              <a:t>)</a:t>
            </a:r>
            <a:r>
              <a:rPr lang="ko-KR" altLang="en-US" dirty="0"/>
              <a:t> 마지막 </a:t>
            </a:r>
            <a:r>
              <a:rPr lang="en-US" altLang="ko-KR" dirty="0"/>
              <a:t>commit</a:t>
            </a:r>
            <a:r>
              <a:rPr lang="ko-KR" altLang="en-US" dirty="0"/>
              <a:t>을 취소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reset HEAD~ </a:t>
            </a:r>
            <a:r>
              <a:rPr lang="en-US" altLang="ko-KR" dirty="0"/>
              <a:t>(commit</a:t>
            </a:r>
            <a:r>
              <a:rPr lang="en-US" altLang="ko-KR" dirty="0">
                <a:latin typeface="+mn-ea"/>
              </a:rPr>
              <a:t> 3</a:t>
            </a:r>
            <a:r>
              <a:rPr lang="ko-KR" altLang="en-US" dirty="0">
                <a:latin typeface="+mn-ea"/>
              </a:rPr>
              <a:t>개 취소하려면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reset HEAD~3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/>
              <a:t>방금 한 </a:t>
            </a:r>
            <a:r>
              <a:rPr lang="en-US" altLang="ko-KR" dirty="0"/>
              <a:t>commit</a:t>
            </a:r>
            <a:r>
              <a:rPr lang="ko-KR" altLang="en-US" dirty="0"/>
              <a:t>의 메시지 바꾸기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commit -amend</a:t>
            </a:r>
          </a:p>
          <a:p>
            <a:r>
              <a:rPr lang="ko-KR" altLang="en-US" dirty="0"/>
              <a:t>실패한 </a:t>
            </a:r>
            <a:r>
              <a:rPr lang="en-US" altLang="ko-KR" dirty="0"/>
              <a:t>merge</a:t>
            </a:r>
            <a:r>
              <a:rPr lang="ko-KR" altLang="en-US" dirty="0"/>
              <a:t>를 취소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merge --reset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View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32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</a:t>
            </a:r>
            <a:r>
              <a:rPr lang="ko-KR" altLang="en-US" dirty="0"/>
              <a:t>유지하며 특정 </a:t>
            </a:r>
            <a:r>
              <a:rPr lang="en-US" altLang="ko-KR" dirty="0"/>
              <a:t>commit</a:t>
            </a:r>
            <a:r>
              <a:rPr lang="ko-KR" altLang="en-US" dirty="0"/>
              <a:t>으로 돌아가기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96242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dirty="0"/>
              <a:t>다른 </a:t>
            </a:r>
            <a:r>
              <a:rPr lang="ko-KR" altLang="en-US" sz="2000" dirty="0" err="1"/>
              <a:t>브랜치로</a:t>
            </a:r>
            <a:r>
              <a:rPr lang="ko-KR" altLang="en-US" sz="2000" dirty="0"/>
              <a:t> 가기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manager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체크아웃</a:t>
            </a:r>
            <a:r>
              <a:rPr lang="en-US" altLang="ko-KR" sz="1800" dirty="0"/>
              <a:t>]</a:t>
            </a:r>
            <a:r>
              <a:rPr lang="ko-KR" altLang="en-US" sz="1800" dirty="0"/>
              <a:t> 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변경된 것 확인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특정 </a:t>
            </a:r>
            <a:r>
              <a:rPr lang="en-US" altLang="ko-KR" sz="2000" dirty="0"/>
              <a:t>commit </a:t>
            </a:r>
            <a:r>
              <a:rPr lang="ko-KR" altLang="en-US" sz="2000" dirty="0"/>
              <a:t>상태로 전체를 되돌리기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아침메뉴</a:t>
            </a:r>
            <a:r>
              <a:rPr lang="ko-KR" altLang="en-US" sz="1800" dirty="0"/>
              <a:t> 상세</a:t>
            </a:r>
            <a:r>
              <a:rPr lang="en-US" altLang="ko-KR" sz="1800" dirty="0"/>
              <a:t>’ </a:t>
            </a:r>
            <a:r>
              <a:rPr lang="ko-KR" altLang="en-US" sz="1800" dirty="0" err="1"/>
              <a:t>커밋을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체크아웃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경고 확인하고 </a:t>
            </a:r>
            <a:r>
              <a:rPr lang="en-US" altLang="ko-KR" sz="1800" dirty="0"/>
              <a:t>[OK]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선택한 </a:t>
            </a:r>
            <a:r>
              <a:rPr lang="ko-KR" altLang="en-US" sz="1800" dirty="0" err="1"/>
              <a:t>커밋이</a:t>
            </a:r>
            <a:r>
              <a:rPr lang="ko-KR" altLang="en-US" sz="1800" dirty="0"/>
              <a:t> 활성화되고 분리된 </a:t>
            </a:r>
            <a:r>
              <a:rPr lang="en-US" altLang="ko-KR" sz="1800" dirty="0"/>
              <a:t>[HEAD]</a:t>
            </a:r>
            <a:r>
              <a:rPr lang="ko-KR" altLang="en-US" sz="1800" dirty="0"/>
              <a:t>가 생김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Notepad++</a:t>
            </a:r>
            <a:r>
              <a:rPr lang="ko-KR" altLang="en-US" sz="1800" dirty="0"/>
              <a:t>에서 변경된 것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457200" lvl="1" indent="0">
              <a:buNone/>
            </a:pPr>
            <a:endParaRPr lang="ko-KR" altLang="en-US" sz="1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899" t="21431" r="49621" b="42786"/>
          <a:stretch/>
        </p:blipFill>
        <p:spPr>
          <a:xfrm>
            <a:off x="5547554" y="801687"/>
            <a:ext cx="2638409" cy="19313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6216" t="16597" r="3703" b="11835"/>
          <a:stretch/>
        </p:blipFill>
        <p:spPr>
          <a:xfrm>
            <a:off x="8211363" y="804653"/>
            <a:ext cx="3096995" cy="19284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6995" t="21519" r="58498" b="49088"/>
          <a:stretch/>
        </p:blipFill>
        <p:spPr>
          <a:xfrm>
            <a:off x="5547554" y="3011487"/>
            <a:ext cx="1931384" cy="15864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983" y="2990548"/>
            <a:ext cx="4026958" cy="16074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l="16995" t="21089" r="58498" b="43767"/>
          <a:stretch/>
        </p:blipFill>
        <p:spPr>
          <a:xfrm>
            <a:off x="5542077" y="4597982"/>
            <a:ext cx="1931384" cy="18968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rcRect l="5291" t="25895" r="30820" b="26509"/>
          <a:stretch/>
        </p:blipFill>
        <p:spPr>
          <a:xfrm>
            <a:off x="7491941" y="4851673"/>
            <a:ext cx="2776365" cy="1620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6083260" y="201640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2617" y="2425294"/>
            <a:ext cx="233269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manager</a:t>
            </a:r>
          </a:p>
        </p:txBody>
      </p:sp>
      <p:sp>
        <p:nvSpPr>
          <p:cNvPr id="28" name="타원 27"/>
          <p:cNvSpPr/>
          <p:nvPr/>
        </p:nvSpPr>
        <p:spPr>
          <a:xfrm>
            <a:off x="5340255" y="3832501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2617" y="5331950"/>
            <a:ext cx="315823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51aaecf</a:t>
            </a:r>
          </a:p>
          <a:p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(51aaecf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는 특정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ko-KR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ID)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0" name="타원 29"/>
          <p:cNvSpPr/>
          <p:nvPr/>
        </p:nvSpPr>
        <p:spPr>
          <a:xfrm>
            <a:off x="7734260" y="212231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242976" y="187956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50875" y="4008120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929071" y="4273948"/>
            <a:ext cx="215883" cy="21749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49212" y="5467535"/>
            <a:ext cx="215883" cy="2143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268317" y="5356860"/>
            <a:ext cx="215883" cy="2143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95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커밋에서</a:t>
            </a:r>
            <a:r>
              <a:rPr lang="ko-KR" altLang="en-US" dirty="0"/>
              <a:t> 새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257035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dirty="0"/>
              <a:t>분리된 </a:t>
            </a:r>
            <a:r>
              <a:rPr lang="en-US" altLang="ko-KR" sz="2000" dirty="0"/>
              <a:t>HEAD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생성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방금 만든 분리된 </a:t>
            </a:r>
            <a:r>
              <a:rPr lang="en-US" altLang="ko-KR" sz="1800" dirty="0"/>
              <a:t>HEAD</a:t>
            </a:r>
            <a:r>
              <a:rPr lang="ko-KR" altLang="en-US" sz="1800" dirty="0"/>
              <a:t>를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/>
              <a:t>브랜치</a:t>
            </a:r>
            <a:r>
              <a:rPr lang="ko-KR" altLang="en-US" sz="1800" dirty="0"/>
              <a:t> 창에서 </a:t>
            </a:r>
            <a:r>
              <a:rPr lang="en-US" altLang="ko-KR" sz="1800" dirty="0"/>
              <a:t>[</a:t>
            </a:r>
            <a:r>
              <a:rPr lang="ko-KR" altLang="en-US" sz="1800" dirty="0"/>
              <a:t>새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탭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새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이름으로 </a:t>
            </a:r>
            <a:r>
              <a:rPr lang="en-US" altLang="ko-KR" sz="1800" dirty="0"/>
              <a:t>‘retry’ </a:t>
            </a:r>
            <a:r>
              <a:rPr lang="ko-KR" altLang="en-US" sz="1800" dirty="0"/>
              <a:t>입력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브랜치생성</a:t>
            </a:r>
            <a:r>
              <a:rPr lang="en-US" altLang="ko-KR" sz="18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브랜치가</a:t>
            </a:r>
            <a:r>
              <a:rPr lang="ko-KR" altLang="en-US" sz="1800" dirty="0"/>
              <a:t> 생성 되었음 확인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r>
              <a:rPr lang="en-US" altLang="ko-KR" sz="2000" dirty="0"/>
              <a:t>retry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삭제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오른쪽 클릭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] </a:t>
            </a:r>
            <a:r>
              <a:rPr lang="ko-KR" altLang="en-US" sz="1800" dirty="0"/>
              <a:t>메뉴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 err="1"/>
              <a:t>브랜치</a:t>
            </a:r>
            <a:r>
              <a:rPr lang="ko-KR" altLang="en-US" sz="1800" dirty="0"/>
              <a:t> 창에서 </a:t>
            </a: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삭제</a:t>
            </a:r>
            <a:r>
              <a:rPr lang="en-US" altLang="ko-KR" sz="1800" dirty="0"/>
              <a:t>] </a:t>
            </a:r>
            <a:r>
              <a:rPr lang="ko-KR" altLang="en-US" sz="1800" dirty="0"/>
              <a:t>탭 선택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retry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체크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삭제</a:t>
            </a:r>
            <a:r>
              <a:rPr lang="en-US" altLang="ko-KR" sz="18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800" dirty="0"/>
              <a:t>경고 확인하고 </a:t>
            </a:r>
            <a:r>
              <a:rPr lang="en-US" altLang="ko-KR" sz="1800" dirty="0"/>
              <a:t>[OK]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endParaRPr lang="ko-KR" altLang="en-US" sz="18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7717" t="21694" r="48852" b="36975"/>
          <a:stretch/>
        </p:blipFill>
        <p:spPr>
          <a:xfrm>
            <a:off x="5876899" y="937135"/>
            <a:ext cx="2347999" cy="19881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7357" t="23932" r="17574" b="42217"/>
          <a:stretch/>
        </p:blipFill>
        <p:spPr>
          <a:xfrm>
            <a:off x="8009709" y="1071465"/>
            <a:ext cx="3768083" cy="1342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7469" t="21233" r="40299" b="42346"/>
          <a:stretch/>
        </p:blipFill>
        <p:spPr>
          <a:xfrm>
            <a:off x="8723938" y="2396462"/>
            <a:ext cx="2966112" cy="17520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695" y="4265228"/>
            <a:ext cx="3845346" cy="18714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6257300" y="166330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26852" y="26429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999357" y="121802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66665" y="16268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476854" y="21379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039260" y="312887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487291" y="42854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512522" y="507401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370798" y="577954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228" y="4738293"/>
            <a:ext cx="2699827" cy="97576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880595" y="54762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2617" y="3360672"/>
            <a:ext cx="190308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branch retry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2617" y="5958879"/>
            <a:ext cx="222528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branch –d retry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07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r>
              <a:rPr lang="ko-KR" altLang="en-US" dirty="0"/>
              <a:t>와 </a:t>
            </a:r>
            <a:r>
              <a:rPr lang="en-US" altLang="ko-KR" dirty="0"/>
              <a:t>Working Directory</a:t>
            </a:r>
            <a:r>
              <a:rPr lang="ko-KR" altLang="en-US" dirty="0"/>
              <a:t>까지 모두 되돌리기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862963" cy="52625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특정 </a:t>
            </a:r>
            <a:r>
              <a:rPr lang="en-US" altLang="ko-KR" sz="2400" dirty="0"/>
              <a:t>commit</a:t>
            </a:r>
            <a:r>
              <a:rPr lang="ko-KR" altLang="en-US" sz="2400" dirty="0"/>
              <a:t>으로 모두 되돌리기</a:t>
            </a: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 err="1"/>
              <a:t>SourceTree</a:t>
            </a:r>
            <a:r>
              <a:rPr lang="ko-KR" altLang="en-US" sz="2000" dirty="0"/>
              <a:t>에서 </a:t>
            </a:r>
            <a:r>
              <a:rPr lang="en-US" altLang="ko-KR" sz="2000" dirty="0"/>
              <a:t>‘Update morning.md’ 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오른쪽 클릭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[</a:t>
            </a:r>
            <a:r>
              <a:rPr lang="ko-KR" altLang="en-US" sz="2000" dirty="0"/>
              <a:t>현재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이 </a:t>
            </a:r>
            <a:r>
              <a:rPr lang="ko-KR" altLang="en-US" sz="2000" dirty="0" err="1"/>
              <a:t>커밋으로</a:t>
            </a:r>
            <a:r>
              <a:rPr lang="ko-KR" altLang="en-US" sz="2000" dirty="0"/>
              <a:t> 초기화</a:t>
            </a:r>
            <a:r>
              <a:rPr lang="en-US" altLang="ko-KR" sz="2000" dirty="0"/>
              <a:t>] </a:t>
            </a:r>
            <a:r>
              <a:rPr lang="ko-KR" altLang="en-US" sz="2000" dirty="0"/>
              <a:t>메뉴 선택</a:t>
            </a:r>
            <a:endParaRPr lang="en-US" altLang="ko-KR" sz="20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‘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초기화</a:t>
            </a:r>
            <a:r>
              <a:rPr lang="en-US" altLang="ko-KR" sz="2000" dirty="0"/>
              <a:t>’</a:t>
            </a:r>
            <a:r>
              <a:rPr lang="ko-KR" altLang="en-US" sz="2000" dirty="0"/>
              <a:t> 창에서 </a:t>
            </a:r>
            <a:r>
              <a:rPr lang="en-US" altLang="ko-KR" sz="2000" dirty="0"/>
              <a:t>Hard </a:t>
            </a:r>
            <a:r>
              <a:rPr lang="ko-KR" altLang="en-US" sz="2000" dirty="0"/>
              <a:t>모드 선택하고 </a:t>
            </a:r>
            <a:r>
              <a:rPr lang="en-US" altLang="ko-KR" sz="2000" dirty="0"/>
              <a:t>[</a:t>
            </a:r>
            <a:r>
              <a:rPr lang="ko-KR" altLang="en-US" sz="2000" dirty="0"/>
              <a:t>확인</a:t>
            </a:r>
            <a:r>
              <a:rPr lang="en-US" altLang="ko-KR" sz="20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master </a:t>
            </a:r>
            <a:r>
              <a:rPr lang="ko-KR" altLang="en-US" sz="2000" dirty="0" err="1"/>
              <a:t>브랜치가</a:t>
            </a:r>
            <a:r>
              <a:rPr lang="ko-KR" altLang="en-US" sz="2000" dirty="0"/>
              <a:t> 선택한 </a:t>
            </a:r>
            <a:r>
              <a:rPr lang="ko-KR" altLang="en-US" sz="2000" dirty="0" err="1"/>
              <a:t>커밋이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현재상태로</a:t>
            </a:r>
            <a:r>
              <a:rPr lang="ko-KR" altLang="en-US" sz="2000" dirty="0"/>
              <a:t> 변경되었음 확인 </a:t>
            </a:r>
            <a:r>
              <a:rPr lang="en-US" altLang="ko-KR" sz="2000" dirty="0"/>
              <a:t>(merge </a:t>
            </a:r>
            <a:r>
              <a:rPr lang="ko-KR" altLang="en-US" sz="2000" dirty="0"/>
              <a:t>되었던 것도 사라짐</a:t>
            </a:r>
            <a:r>
              <a:rPr lang="en-US" altLang="ko-KR" sz="2000" dirty="0"/>
              <a:t>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000" dirty="0"/>
              <a:t>Notepad++</a:t>
            </a:r>
            <a:r>
              <a:rPr lang="ko-KR" altLang="en-US" sz="2000" dirty="0"/>
              <a:t>에서 이전 상태로 파일이 돌아가 있음을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737" t="27363" r="40954" b="28932"/>
          <a:stretch/>
        </p:blipFill>
        <p:spPr>
          <a:xfrm>
            <a:off x="6284468" y="839272"/>
            <a:ext cx="3941382" cy="2328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24" y="3134732"/>
            <a:ext cx="3627642" cy="15752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5881" t="27033" r="51464" b="42710"/>
          <a:stretch/>
        </p:blipFill>
        <p:spPr>
          <a:xfrm>
            <a:off x="6284468" y="4650213"/>
            <a:ext cx="2971844" cy="1612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6542" t="31747" r="32413" b="27258"/>
          <a:stretch/>
        </p:blipFill>
        <p:spPr>
          <a:xfrm>
            <a:off x="9256312" y="4804987"/>
            <a:ext cx="2769454" cy="14576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22691" y="132357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069705" y="290293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017826" y="425503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603448" y="54530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000908" y="522129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5895" y="4710011"/>
            <a:ext cx="27622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reset </a:t>
            </a:r>
            <a:r>
              <a:rPr lang="en-US" altLang="ko-KR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51aaecf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--hard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805" y="5209074"/>
            <a:ext cx="5378173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과거의 상황을 확인해보려면 체크아웃</a:t>
            </a:r>
            <a:r>
              <a:rPr lang="en-US" altLang="ko-KR" dirty="0"/>
              <a:t>(checkout)</a:t>
            </a:r>
            <a:r>
              <a:rPr lang="ko-KR" altLang="en-US" dirty="0"/>
              <a:t>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완전히 버리고 되돌리려면 초기화</a:t>
            </a:r>
            <a:r>
              <a:rPr lang="en-US" altLang="ko-KR" dirty="0"/>
              <a:t>(reset)</a:t>
            </a:r>
            <a:r>
              <a:rPr lang="ko-KR" altLang="en-US" dirty="0"/>
              <a:t>가 적합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96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오픈소스 참여 위한 저장소 구성</a:t>
            </a:r>
          </a:p>
        </p:txBody>
      </p:sp>
    </p:spTree>
    <p:extLst>
      <p:ext uri="{BB962C8B-B14F-4D97-AF65-F5344CB8AC3E}">
        <p14:creationId xmlns:p14="http://schemas.microsoft.com/office/powerpoint/2010/main" val="1890055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호 5"/>
          <p:cNvSpPr/>
          <p:nvPr/>
        </p:nvSpPr>
        <p:spPr>
          <a:xfrm>
            <a:off x="6550286" y="4052500"/>
            <a:ext cx="767993" cy="767993"/>
          </a:xfrm>
          <a:prstGeom prst="arc">
            <a:avLst>
              <a:gd name="adj1" fmla="val 5962521"/>
              <a:gd name="adj2" fmla="val 850447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권장 </a:t>
            </a:r>
            <a:r>
              <a:rPr lang="ko-KR" altLang="en-US" dirty="0" err="1"/>
              <a:t>원격저장소</a:t>
            </a:r>
            <a:r>
              <a:rPr lang="ko-KR" altLang="en-US" dirty="0"/>
              <a:t> 구성 및 저장소 간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188451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가지 저장소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Upstream</a:t>
            </a:r>
            <a:r>
              <a:rPr lang="en-US" altLang="ko-KR" sz="1800" dirty="0"/>
              <a:t>: </a:t>
            </a:r>
            <a:r>
              <a:rPr lang="ko-KR" altLang="en-US" sz="1800" dirty="0"/>
              <a:t>각 오픈소스의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공식 </a:t>
            </a:r>
            <a:r>
              <a:rPr lang="ko-KR" altLang="en-US" sz="1800" b="1" dirty="0" err="1"/>
              <a:t>원격저장소</a:t>
            </a:r>
            <a:r>
              <a:rPr lang="en-US" altLang="ko-KR" sz="1800" b="1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Origin</a:t>
            </a:r>
            <a:r>
              <a:rPr lang="en-US" altLang="ko-KR" sz="1800" dirty="0"/>
              <a:t>: </a:t>
            </a:r>
            <a:r>
              <a:rPr lang="ko-KR" altLang="en-US" sz="1800" dirty="0"/>
              <a:t>공식 저장소를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사용자 </a:t>
            </a:r>
            <a:r>
              <a:rPr lang="ko-KR" altLang="en-US" sz="1800" b="1" dirty="0" err="1"/>
              <a:t>원격저장소</a:t>
            </a:r>
            <a:r>
              <a:rPr lang="en-US" altLang="ko-KR" sz="1800" b="1" dirty="0"/>
              <a:t>’</a:t>
            </a:r>
            <a:r>
              <a:rPr lang="ko-KR" altLang="en-US" sz="1800" dirty="0"/>
              <a:t>에 복사해 지속적으로 내 변경을 올리는 곳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Local</a:t>
            </a:r>
            <a:r>
              <a:rPr lang="en-US" altLang="ko-KR" sz="1800" dirty="0"/>
              <a:t>: </a:t>
            </a:r>
            <a:r>
              <a:rPr lang="ko-KR" altLang="en-US" sz="1800" dirty="0"/>
              <a:t>내 컴퓨터에 있는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로컬 저장소</a:t>
            </a:r>
            <a:r>
              <a:rPr lang="en-US" altLang="ko-KR" sz="1800" b="1" dirty="0"/>
              <a:t>’</a:t>
            </a:r>
            <a:endParaRPr lang="en-US" altLang="ko-KR" sz="1800" dirty="0"/>
          </a:p>
          <a:p>
            <a:r>
              <a:rPr lang="ko-KR" altLang="en-US" sz="2000" dirty="0"/>
              <a:t>저장소 간 동작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Fork</a:t>
            </a:r>
            <a:r>
              <a:rPr lang="en-US" altLang="ko-KR" sz="1800" dirty="0"/>
              <a:t>: </a:t>
            </a:r>
            <a:r>
              <a:rPr lang="ko-KR" altLang="en-US" sz="1800" dirty="0"/>
              <a:t>공식 원격저장소를 사용자 계정에 복사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Clone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 원격저장소를 내</a:t>
            </a:r>
            <a:r>
              <a:rPr lang="en-US" altLang="ko-KR" sz="1800" dirty="0"/>
              <a:t> </a:t>
            </a:r>
            <a:r>
              <a:rPr lang="ko-KR" altLang="en-US" sz="1800" dirty="0"/>
              <a:t>컴퓨터에 복사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Commit:</a:t>
            </a:r>
            <a:r>
              <a:rPr lang="en-US" altLang="ko-KR" sz="1800" dirty="0"/>
              <a:t> </a:t>
            </a:r>
            <a:r>
              <a:rPr lang="ko-KR" altLang="en-US" sz="1800" dirty="0"/>
              <a:t>사용자가 개발한 내용을 로컬 저장소에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Fetch</a:t>
            </a:r>
            <a:r>
              <a:rPr lang="en-US" altLang="ko-KR" sz="1800" dirty="0"/>
              <a:t>: </a:t>
            </a:r>
            <a:r>
              <a:rPr lang="ko-KR" altLang="en-US" sz="1800" dirty="0"/>
              <a:t>공식 원격저장소의 </a:t>
            </a:r>
            <a:r>
              <a:rPr lang="ko-KR" altLang="en-US" sz="1800" dirty="0" err="1"/>
              <a:t>변경이력을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받아옴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Pull</a:t>
            </a:r>
            <a:r>
              <a:rPr lang="en-US" altLang="ko-KR" sz="1800" dirty="0"/>
              <a:t>: </a:t>
            </a:r>
            <a:r>
              <a:rPr lang="ko-KR" altLang="en-US" sz="1800" dirty="0"/>
              <a:t>공식 원격저장소의 변경을 로컬 저장소의 </a:t>
            </a:r>
            <a:r>
              <a:rPr lang="ko-KR" altLang="en-US" sz="1800" dirty="0" err="1"/>
              <a:t>브랜치에</a:t>
            </a:r>
            <a:r>
              <a:rPr lang="ko-KR" altLang="en-US" sz="1800" dirty="0"/>
              <a:t> 반영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Push</a:t>
            </a:r>
            <a:r>
              <a:rPr lang="en-US" altLang="ko-KR" sz="1800" dirty="0"/>
              <a:t>: </a:t>
            </a:r>
            <a:r>
              <a:rPr lang="ko-KR" altLang="en-US" sz="1800" dirty="0"/>
              <a:t>로컬 저장소의 변경이나 공식 원격저장소에서 받아온 변경을 사용자 원격저장소에 반영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b="1" dirty="0"/>
              <a:t>Pull</a:t>
            </a:r>
            <a:r>
              <a:rPr lang="en-US" altLang="ko-KR" sz="1800" dirty="0"/>
              <a:t> </a:t>
            </a:r>
            <a:r>
              <a:rPr lang="en-US" altLang="ko-KR" sz="1800" b="1" dirty="0"/>
              <a:t>Request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 원격저장소에 올린 내용을 공식 원격저장소에 반영해줄 것을 요청</a:t>
            </a:r>
          </a:p>
        </p:txBody>
      </p:sp>
      <p:sp>
        <p:nvSpPr>
          <p:cNvPr id="7" name="원통 6"/>
          <p:cNvSpPr/>
          <p:nvPr/>
        </p:nvSpPr>
        <p:spPr>
          <a:xfrm>
            <a:off x="8798137" y="1746755"/>
            <a:ext cx="1026711" cy="947451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Up-stream</a:t>
            </a:r>
            <a:endParaRPr lang="ko-KR" altLang="en-US" dirty="0"/>
          </a:p>
        </p:txBody>
      </p:sp>
      <p:sp>
        <p:nvSpPr>
          <p:cNvPr id="8" name="원통 7"/>
          <p:cNvSpPr/>
          <p:nvPr/>
        </p:nvSpPr>
        <p:spPr>
          <a:xfrm>
            <a:off x="10337612" y="4525526"/>
            <a:ext cx="1259289" cy="1139167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Origin</a:t>
            </a:r>
            <a:endParaRPr lang="ko-KR" altLang="en-US" sz="2400" dirty="0"/>
          </a:p>
        </p:txBody>
      </p:sp>
      <p:sp>
        <p:nvSpPr>
          <p:cNvPr id="9" name="원통 8"/>
          <p:cNvSpPr/>
          <p:nvPr/>
        </p:nvSpPr>
        <p:spPr>
          <a:xfrm>
            <a:off x="6856928" y="4526190"/>
            <a:ext cx="1563172" cy="1380024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Local</a:t>
            </a:r>
            <a:endParaRPr lang="ko-KR" altLang="en-US" sz="28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9642830" y="2715497"/>
            <a:ext cx="1082967" cy="168842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6652" y="293404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Fork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07842" y="37517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Pull</a:t>
            </a:r>
            <a:br>
              <a:rPr lang="en-US" altLang="ko-KR" dirty="0"/>
            </a:br>
            <a:r>
              <a:rPr lang="en-US" altLang="ko-KR" dirty="0"/>
              <a:t>   Request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9845037" y="2724532"/>
            <a:ext cx="1122219" cy="16793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8554201" y="5350087"/>
            <a:ext cx="1628890" cy="8638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27450" y="472685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Push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61286" y="54101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Clone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600641" y="5067521"/>
            <a:ext cx="158245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7505086" y="2763910"/>
            <a:ext cx="1293051" cy="161195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50026" y="31447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Fetch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029408" y="38970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Pull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785637" y="2763910"/>
            <a:ext cx="1223769" cy="161552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81113" y="5914741"/>
            <a:ext cx="1151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로컬 저장소</a:t>
            </a:r>
            <a:endParaRPr lang="en-US" altLang="ko-KR" sz="1400" b="1" dirty="0"/>
          </a:p>
          <a:p>
            <a:pPr algn="ctr"/>
            <a:r>
              <a:rPr lang="ko-KR" altLang="en-US" sz="1200" i="1" dirty="0"/>
              <a:t>사용자 컴퓨터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725407" y="1202580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공식 </a:t>
            </a:r>
            <a:r>
              <a:rPr lang="ko-KR" altLang="en-US" sz="1400" b="1" dirty="0" err="1"/>
              <a:t>원격저장소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https://github.com/geoserver/geoserver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111997" y="5702744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사용자 </a:t>
            </a:r>
            <a:r>
              <a:rPr lang="ko-KR" altLang="en-US" sz="1400" b="1" dirty="0" err="1"/>
              <a:t>원격저장소</a:t>
            </a:r>
            <a:endParaRPr lang="en-US" altLang="ko-KR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8896840" y="5924192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https://github.com/</a:t>
            </a:r>
            <a:r>
              <a:rPr lang="en-US" altLang="ko-KR" sz="1400" i="1" dirty="0"/>
              <a:t>username</a:t>
            </a:r>
            <a:r>
              <a:rPr lang="en-US" altLang="ko-KR" sz="1400" dirty="0"/>
              <a:t>/geoserver</a:t>
            </a:r>
            <a:endParaRPr lang="ko-KR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1043019" y="5845623"/>
            <a:ext cx="4874105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일반적으로 각 프로젝트의 </a:t>
            </a:r>
            <a:r>
              <a:rPr lang="en-US" altLang="ko-KR" sz="1600" dirty="0"/>
              <a:t>Committer</a:t>
            </a:r>
            <a:r>
              <a:rPr lang="ko-KR" altLang="en-US" sz="1600" dirty="0"/>
              <a:t>가 아닌 경우 변경사항을 공식 원격저장소에 직접 반영할 권한이 없어 </a:t>
            </a:r>
            <a:r>
              <a:rPr lang="en-US" altLang="ko-KR" sz="1600" dirty="0"/>
              <a:t>Pull Request</a:t>
            </a:r>
            <a:r>
              <a:rPr lang="ko-KR" altLang="en-US" sz="1600" dirty="0"/>
              <a:t>를 이용해야만 함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8298" y="372254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Commit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35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4" y="1293968"/>
            <a:ext cx="5755960" cy="2288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공식 </a:t>
            </a:r>
            <a:r>
              <a:rPr lang="ko-KR" altLang="en-US" dirty="0" err="1"/>
              <a:t>원격저장소</a:t>
            </a:r>
            <a:r>
              <a:rPr lang="ko-KR" altLang="en-US" dirty="0"/>
              <a:t> </a:t>
            </a:r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6124864" cy="52625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Fork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에서 제공하는 기능</a:t>
            </a:r>
            <a:endParaRPr lang="en-US" altLang="ko-KR" dirty="0"/>
          </a:p>
          <a:p>
            <a:pPr lvl="1"/>
            <a:r>
              <a:rPr lang="ko-KR" altLang="en-US" dirty="0"/>
              <a:t>공식 원격저장소를 내 계정에 복사해 오는 기능</a:t>
            </a:r>
            <a:endParaRPr lang="en-US" altLang="ko-KR" dirty="0"/>
          </a:p>
          <a:p>
            <a:pPr lvl="1"/>
            <a:r>
              <a:rPr lang="ko-KR" altLang="en-US" dirty="0"/>
              <a:t>사용자 원격저장소는 임의로 수정 가능</a:t>
            </a:r>
            <a:endParaRPr lang="en-US" altLang="ko-KR" dirty="0"/>
          </a:p>
          <a:p>
            <a:pPr lvl="1"/>
            <a:r>
              <a:rPr lang="ko-KR" altLang="en-US" dirty="0"/>
              <a:t>원 소스 수정 혹은 </a:t>
            </a:r>
            <a:r>
              <a:rPr lang="ko-KR" altLang="en-US" dirty="0" err="1"/>
              <a:t>확장개발시</a:t>
            </a:r>
            <a:r>
              <a:rPr lang="ko-KR" altLang="en-US" dirty="0"/>
              <a:t> 필요</a:t>
            </a:r>
            <a:endParaRPr lang="en-US" altLang="ko-KR" dirty="0"/>
          </a:p>
          <a:p>
            <a:r>
              <a:rPr lang="en-US" altLang="ko-KR" dirty="0"/>
              <a:t>Fork </a:t>
            </a:r>
            <a:r>
              <a:rPr lang="ko-KR" altLang="en-US" dirty="0"/>
              <a:t>과정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웹브라우저에서 </a:t>
            </a:r>
            <a:r>
              <a:rPr lang="en-US" altLang="ko-KR" dirty="0" err="1"/>
              <a:t>github</a:t>
            </a:r>
            <a:r>
              <a:rPr lang="ko-KR" altLang="en-US" dirty="0"/>
              <a:t>의 각 프로젝트공식 저장소로 이동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https://github.com/geoserver/geoserver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[Fork]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사용자가 속해있는 그룹이 있다면 </a:t>
            </a:r>
            <a:r>
              <a:rPr lang="ko-KR" altLang="en-US" dirty="0" err="1"/>
              <a:t>개인개정과</a:t>
            </a:r>
            <a:r>
              <a:rPr lang="ko-KR" altLang="en-US" dirty="0"/>
              <a:t> </a:t>
            </a:r>
            <a:r>
              <a:rPr lang="ko-KR" altLang="en-US" dirty="0" err="1"/>
              <a:t>그룹개정</a:t>
            </a:r>
            <a:r>
              <a:rPr lang="ko-KR" altLang="en-US" dirty="0"/>
              <a:t> 중 선택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Fork</a:t>
            </a:r>
            <a:r>
              <a:rPr lang="ko-KR" altLang="en-US" dirty="0"/>
              <a:t>가 완료되면 사용자 계정의 저장소페이지로 이동됨</a:t>
            </a:r>
          </a:p>
        </p:txBody>
      </p:sp>
      <p:pic>
        <p:nvPicPr>
          <p:cNvPr id="1026" name="Picture 2" descr="https://lh4.googleusercontent.com/yLY48bE7DwLFHswYbKzH1FxoCevyuwgmpdRuhlK6pBSmK1XLAk8y0DnJ9Bvx77dSrh4p8cSh8K4J5y1fxB3CxIdDJTgoQnstIPej6pDiWSxVmnowrcM-znoLu5e2ZUTiLIF5Jhj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365" y="1805688"/>
            <a:ext cx="2152650" cy="100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EDDfGf2kxfytD4PPRj7vjweIXKI91V2H0tZgeaiX_iesq26dEnBm4GvVg3JDEFX8_uF_uW3zvJSSbWonFO3Bb71lCoYt_0DLQsD5SYaH9ZHhKyiPY8giFV9C8KZZa4dHhQXp2V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63" y="3726595"/>
            <a:ext cx="2986637" cy="25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10899447" y="220659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69589" y="515145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731859" y="15738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44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32" y="914399"/>
            <a:ext cx="6641167" cy="2962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원격저장소에서 </a:t>
            </a:r>
            <a:r>
              <a:rPr lang="en-US" altLang="ko-KR" dirty="0"/>
              <a:t>clone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794827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사용자 원격저장소를 사용하는 이유</a:t>
            </a:r>
            <a:endParaRPr lang="en-US" altLang="ko-KR" sz="1800" dirty="0"/>
          </a:p>
          <a:p>
            <a:pPr lvl="1"/>
            <a:r>
              <a:rPr lang="ko-KR" altLang="en-US" sz="1600" dirty="0"/>
              <a:t>공식 원격저장소에서 바로 </a:t>
            </a:r>
            <a:r>
              <a:rPr lang="en-US" altLang="ko-KR" sz="1600" dirty="0"/>
              <a:t>Clone </a:t>
            </a:r>
            <a:r>
              <a:rPr lang="ko-KR" altLang="en-US" sz="1600" dirty="0"/>
              <a:t>하면 권한이 없어 내가 변경한 내용을 올릴 수 없다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사용자 원격저장소는 </a:t>
            </a:r>
            <a:r>
              <a:rPr lang="ko-KR" altLang="en-US" sz="1600" dirty="0" err="1"/>
              <a:t>브랜치처럼</a:t>
            </a:r>
            <a:r>
              <a:rPr lang="ko-KR" altLang="en-US" sz="1600" dirty="0"/>
              <a:t> 활용 가능</a:t>
            </a:r>
            <a:endParaRPr lang="en-US" altLang="ko-KR" sz="1600" dirty="0"/>
          </a:p>
          <a:p>
            <a:r>
              <a:rPr lang="ko-KR" altLang="en-US" sz="1800" dirty="0"/>
              <a:t>사용자 </a:t>
            </a:r>
            <a:r>
              <a:rPr lang="ko-KR" altLang="en-US" sz="1800" dirty="0" err="1"/>
              <a:t>원격저장소</a:t>
            </a:r>
            <a:r>
              <a:rPr lang="ko-KR" altLang="en-US" sz="1800" dirty="0"/>
              <a:t> </a:t>
            </a:r>
            <a:r>
              <a:rPr lang="en-US" altLang="ko-KR" sz="1800" dirty="0"/>
              <a:t>Clone </a:t>
            </a:r>
            <a:r>
              <a:rPr lang="ko-KR" altLang="en-US" sz="1800" dirty="0"/>
              <a:t>과정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웹브라우저에서 사용자 </a:t>
            </a:r>
            <a:r>
              <a:rPr lang="ko-KR" altLang="en-US" sz="1600" dirty="0" err="1"/>
              <a:t>원격저장소</a:t>
            </a:r>
            <a:r>
              <a:rPr lang="ko-KR" altLang="en-US" sz="1600" dirty="0"/>
              <a:t>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[Clone or Download] </a:t>
            </a:r>
            <a:r>
              <a:rPr lang="ko-KR" altLang="en-US" sz="1600" dirty="0"/>
              <a:t>버튼 누르고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저장소 접근 </a:t>
            </a:r>
            <a:r>
              <a:rPr lang="en-US" altLang="ko-KR" sz="1600" dirty="0"/>
              <a:t>URL</a:t>
            </a:r>
            <a:r>
              <a:rPr lang="ko-KR" altLang="en-US" sz="1600" dirty="0"/>
              <a:t>을 </a:t>
            </a:r>
            <a:r>
              <a:rPr lang="en-US" altLang="ko-KR" sz="1600" dirty="0"/>
              <a:t>[Copy to clipboard] </a:t>
            </a:r>
            <a:r>
              <a:rPr lang="ko-KR" altLang="en-US" sz="1600" dirty="0"/>
              <a:t>눌러 복사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복제</a:t>
            </a:r>
            <a:r>
              <a:rPr lang="en-US" altLang="ko-KR" sz="1600" dirty="0"/>
              <a:t>/</a:t>
            </a:r>
            <a:r>
              <a:rPr lang="ko-KR" altLang="en-US" sz="1600" dirty="0"/>
              <a:t>생성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복제</a:t>
            </a:r>
            <a:r>
              <a:rPr lang="en-US" altLang="ko-KR" sz="1600" dirty="0"/>
              <a:t>’ </a:t>
            </a:r>
            <a:r>
              <a:rPr lang="ko-KR" altLang="en-US" sz="1600" dirty="0"/>
              <a:t>탭 선택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 err="1"/>
              <a:t>소스경로에</a:t>
            </a:r>
            <a:r>
              <a:rPr lang="ko-KR" altLang="en-US" sz="1600" dirty="0"/>
              <a:t> 복사해둔 </a:t>
            </a:r>
            <a:r>
              <a:rPr lang="en-US" altLang="ko-KR" sz="1600" dirty="0"/>
              <a:t>URL </a:t>
            </a:r>
            <a:r>
              <a:rPr lang="ko-KR" altLang="en-US" sz="1600" dirty="0" err="1"/>
              <a:t>붙여넣기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클론</a:t>
            </a:r>
            <a:r>
              <a:rPr lang="en-US" altLang="ko-KR" sz="16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1600" dirty="0"/>
              <a:t>(</a:t>
            </a:r>
            <a:r>
              <a:rPr lang="ko-KR" altLang="en-US" sz="1600" dirty="0"/>
              <a:t>필요시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사용자정보</a:t>
            </a:r>
            <a:r>
              <a:rPr lang="ko-KR" altLang="en-US" sz="1600" dirty="0"/>
              <a:t> 입력 후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클론이 진행되어 </a:t>
            </a:r>
            <a:r>
              <a:rPr lang="en-US" altLang="ko-KR" sz="1600" dirty="0"/>
              <a:t>PC</a:t>
            </a:r>
            <a:r>
              <a:rPr lang="ko-KR" altLang="en-US" sz="1600" dirty="0"/>
              <a:t>의 사용자 폴더 아래의 </a:t>
            </a:r>
            <a:r>
              <a:rPr lang="en-US" altLang="ko-KR" sz="1600" dirty="0"/>
              <a:t>Documents\</a:t>
            </a:r>
            <a:r>
              <a:rPr lang="en-US" altLang="ko-KR" sz="1600" dirty="0" err="1"/>
              <a:t>geoserver</a:t>
            </a:r>
            <a:r>
              <a:rPr lang="en-US" altLang="ko-KR" sz="1600" dirty="0"/>
              <a:t> </a:t>
            </a:r>
            <a:r>
              <a:rPr lang="ko-KR" altLang="en-US" sz="1600" dirty="0"/>
              <a:t>폴더에 소스가 들어와 있음 확인</a:t>
            </a:r>
          </a:p>
        </p:txBody>
      </p:sp>
      <p:pic>
        <p:nvPicPr>
          <p:cNvPr id="2050" name="Picture 2" descr="https://lh4.googleusercontent.com/AhwTW14Dd90P9lCRDyjSMzAO9Twdtng9GK2B4-Mq9aXYfDOdnJpt49ATQuHjY8rMJg3qyWmjBmCm6gTlfJWbtnoDYRqqfHlPI8tZZUYXHkiZe_TT-CfsZSibaLb6S7Bl2KsTZpq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54" y="1544903"/>
            <a:ext cx="4057650" cy="19335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27" y="4008225"/>
            <a:ext cx="3981117" cy="2687922"/>
          </a:xfrm>
          <a:prstGeom prst="rect">
            <a:avLst/>
          </a:prstGeom>
        </p:spPr>
      </p:pic>
      <p:pic>
        <p:nvPicPr>
          <p:cNvPr id="2056" name="Picture 8" descr="https://lh3.googleusercontent.com/3-yZWGqOArFHMuoFgVy7quUspYXUSuDVkztW8iYERzwzlCSBZO1BX-x8AAblPX-SG__Zt-lSxKoEQGpq2oHdufeshx2APn661pLL9YVRLfz-kJYT5R4CGeRGlrW6vBPaPhY9zO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045" y="4056173"/>
            <a:ext cx="2867821" cy="12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8557220" y="118670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370956" y="145668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517925" y="24882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062934" y="424704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00081" y="488230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407773" y="518579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17373" y="630559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251712" y="401976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8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151" y="5185798"/>
            <a:ext cx="1818153" cy="15511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132469" y="51516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9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770" y="5804991"/>
            <a:ext cx="504497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clone git://github.com/</a:t>
            </a:r>
            <a:r>
              <a:rPr lang="ko-KR" alt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사용자 계정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geoserver.git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69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upstream </a:t>
            </a:r>
            <a:r>
              <a:rPr lang="ko-KR" altLang="en-US" dirty="0"/>
              <a:t>원격 저장소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78762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왜 원격 저장소가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?</a:t>
            </a:r>
          </a:p>
          <a:p>
            <a:pPr lvl="1"/>
            <a:r>
              <a:rPr lang="ko-KR" altLang="en-US" sz="1600" dirty="0"/>
              <a:t>내가 개발을 진행하는 동안에도 커뮤니티에서 계속 개발이 진행됨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공식소스의</a:t>
            </a:r>
            <a:r>
              <a:rPr lang="ko-KR" altLang="en-US" sz="1600" dirty="0"/>
              <a:t> 변경사항은 공식 원격저장소인 </a:t>
            </a:r>
            <a:r>
              <a:rPr lang="en-US" altLang="ko-KR" sz="1600" dirty="0"/>
              <a:t>upstream</a:t>
            </a:r>
            <a:r>
              <a:rPr lang="ko-KR" altLang="en-US" sz="1600" dirty="0"/>
              <a:t>에서 받아와야 함</a:t>
            </a:r>
            <a:endParaRPr lang="en-US" altLang="ko-KR" sz="1600" dirty="0"/>
          </a:p>
          <a:p>
            <a:pPr lvl="1"/>
            <a:r>
              <a:rPr lang="ko-KR" altLang="en-US" sz="1600" dirty="0"/>
              <a:t>내가 개발한 내용은 사용자 원격저장소인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에 올림</a:t>
            </a:r>
            <a:endParaRPr lang="en-US" altLang="ko-KR" sz="1600" dirty="0"/>
          </a:p>
          <a:p>
            <a:r>
              <a:rPr lang="ko-KR" altLang="en-US" sz="1800" dirty="0"/>
              <a:t>공식 </a:t>
            </a:r>
            <a:r>
              <a:rPr lang="ko-KR" altLang="en-US" sz="1800" dirty="0" err="1"/>
              <a:t>원격저장소</a:t>
            </a:r>
            <a:r>
              <a:rPr lang="ko-KR" altLang="en-US" sz="1800" dirty="0"/>
              <a:t> 추가</a:t>
            </a:r>
            <a:endParaRPr lang="en-US" altLang="ko-KR" sz="1800" dirty="0"/>
          </a:p>
          <a:p>
            <a:pPr lvl="1"/>
            <a:r>
              <a:rPr lang="ko-KR" altLang="en-US" sz="1600" dirty="0"/>
              <a:t>사용자 원격저장소인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은 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에서</a:t>
            </a:r>
            <a:r>
              <a:rPr lang="en-US" altLang="ko-KR" sz="1600" dirty="0"/>
              <a:t> clone</a:t>
            </a:r>
            <a:r>
              <a:rPr lang="ko-KR" altLang="en-US" sz="1600" dirty="0"/>
              <a:t>하면 기본적으로 추가되어 있음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저장소</a:t>
            </a:r>
            <a:r>
              <a:rPr lang="en-US" altLang="ko-KR" sz="1600" dirty="0"/>
              <a:t>]-[</a:t>
            </a:r>
            <a:r>
              <a:rPr lang="ko-KR" altLang="en-US" sz="1600" dirty="0"/>
              <a:t>원격 저장소 추가</a:t>
            </a:r>
            <a:r>
              <a:rPr lang="en-US" altLang="ko-KR" sz="1600" dirty="0"/>
              <a:t>] </a:t>
            </a:r>
            <a:r>
              <a:rPr lang="ko-KR" altLang="en-US" sz="1600" dirty="0"/>
              <a:t>메뉴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설정</a:t>
            </a:r>
            <a:r>
              <a:rPr lang="en-US" altLang="ko-KR" sz="1600" dirty="0"/>
              <a:t>’ </a:t>
            </a:r>
            <a:r>
              <a:rPr lang="ko-KR" altLang="en-US" sz="1600" dirty="0"/>
              <a:t>창에서 </a:t>
            </a:r>
            <a:r>
              <a:rPr lang="en-US" altLang="ko-KR" sz="1600" dirty="0"/>
              <a:t>[</a:t>
            </a:r>
            <a:r>
              <a:rPr lang="ko-KR" altLang="en-US" sz="1600" dirty="0"/>
              <a:t>추가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원격 저장소 정보</a:t>
            </a:r>
            <a:r>
              <a:rPr lang="en-US" altLang="ko-KR" sz="1600" dirty="0"/>
              <a:t>‘ </a:t>
            </a:r>
            <a:r>
              <a:rPr lang="ko-KR" altLang="en-US" sz="1600" dirty="0"/>
              <a:t>창에서 원격 이름에 </a:t>
            </a:r>
            <a:r>
              <a:rPr lang="en-US" altLang="ko-KR" sz="1600" dirty="0"/>
              <a:t>‘upstream’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URL</a:t>
            </a:r>
            <a:r>
              <a:rPr lang="ko-KR" altLang="en-US" sz="1600" dirty="0"/>
              <a:t>경로에 공식 </a:t>
            </a:r>
            <a:r>
              <a:rPr lang="ko-KR" altLang="en-US" sz="1600" dirty="0" err="1"/>
              <a:t>원격저장소</a:t>
            </a:r>
            <a:r>
              <a:rPr lang="ko-KR" altLang="en-US" sz="1600" dirty="0"/>
              <a:t> 경로 입력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600" dirty="0"/>
              <a:t>사용자명에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계정</a:t>
            </a:r>
            <a:r>
              <a:rPr lang="en-US" altLang="ko-KR" sz="1600" dirty="0"/>
              <a:t>(</a:t>
            </a:r>
            <a:r>
              <a:rPr lang="ko-KR" altLang="en-US" sz="1600" dirty="0"/>
              <a:t>혹은 이메일</a:t>
            </a:r>
            <a:r>
              <a:rPr lang="en-US" altLang="ko-KR" sz="1600" dirty="0"/>
              <a:t>)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저장소 설정</a:t>
            </a:r>
            <a:r>
              <a:rPr lang="en-US" altLang="ko-KR" sz="1600" dirty="0"/>
              <a:t>‘ </a:t>
            </a:r>
            <a:r>
              <a:rPr lang="ko-KR" altLang="en-US" sz="1600" dirty="0"/>
              <a:t>창에서 추가된 것 확인하고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3078" name="Picture 6" descr="https://lh6.googleusercontent.com/2CqBC3mJddP_4WaZt-LxCqQNutMqRJ0txoJvfe5f4XEDvhe5s9An7HPKGEOdQD051cPnTVV06yyxZ7Xx5Jzszm2xa3Lr1foy2UhRlfYBQXCoyYorufMXIKTccrX9H3UY2DrHO3x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83" y="4484311"/>
            <a:ext cx="3344117" cy="18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Pf6GRWxLI_TespZTHHlMZPia3ia420wxYdsR1I5BZ5BZdaeFA8oWfi3HA8746f8faHr7esSRbupeRkbP1VUj_DEonMe4hGSwLVY8_fvPhmxBuyKb78LmZqboIVU9yvZkyoPyDzf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9" y="839519"/>
            <a:ext cx="3344117" cy="18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Z2Lc1ohZm-jSM72TnffJ7GoAFfznm0cwwDh6zyBzNYayCV0bRbCRjNohV8M-TVmrX9xzQ4cHjbBNNZpgWhIx2gngCw-5TnwvITC1j3S4UpErilAYtudHjfYVdHq2EwI-urC8E6H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29" y="2434651"/>
            <a:ext cx="4269533" cy="204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6105123" y="218218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17683" y="270181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745480" y="293360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756169" y="375373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370957" y="422073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747365" y="607944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3494" y="5420330"/>
            <a:ext cx="705834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remote add upstream git://github.com/geoserver/geoserver.git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도움을 줄 사람들 찾기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919536" y="1772816"/>
            <a:ext cx="8915400" cy="452628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OSGeo</a:t>
            </a:r>
            <a:r>
              <a:rPr lang="en-US" altLang="ko-KR" dirty="0"/>
              <a:t> </a:t>
            </a:r>
            <a:r>
              <a:rPr lang="ko-KR" altLang="en-US" dirty="0"/>
              <a:t>한국어 지부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http://osgeo.kr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4"/>
              </a:rPr>
              <a:t>http://groups.google.com/group/osgeo-kr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- osgeo-kr@googlegroups.com </a:t>
            </a:r>
          </a:p>
          <a:p>
            <a:endParaRPr lang="en-US" altLang="ko-KR" dirty="0"/>
          </a:p>
          <a:p>
            <a:r>
              <a:rPr lang="ko-KR" altLang="en-US" dirty="0"/>
              <a:t>이번</a:t>
            </a:r>
            <a:r>
              <a:rPr lang="en-US" altLang="ko-KR" dirty="0"/>
              <a:t> </a:t>
            </a:r>
            <a:r>
              <a:rPr lang="ko-KR" altLang="en-US" dirty="0"/>
              <a:t>교육 수강생들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서로 인사하고</a:t>
            </a:r>
            <a:r>
              <a:rPr lang="en-US" altLang="ko-KR" dirty="0"/>
              <a:t>, </a:t>
            </a:r>
            <a:r>
              <a:rPr lang="ko-KR" altLang="en-US" dirty="0"/>
              <a:t>논의하고</a:t>
            </a:r>
            <a:r>
              <a:rPr lang="en-US" altLang="ko-KR" dirty="0"/>
              <a:t>, </a:t>
            </a:r>
            <a:r>
              <a:rPr lang="ko-KR" altLang="en-US" dirty="0"/>
              <a:t>연락처 교환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11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 소스 기반으로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4470497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800" dirty="0"/>
              <a:t>어떤 때 원 소스를 기반으로 개발</a:t>
            </a:r>
            <a:r>
              <a:rPr lang="en-US" altLang="ko-KR" sz="1800" dirty="0"/>
              <a:t>?</a:t>
            </a:r>
          </a:p>
          <a:p>
            <a:pPr lvl="1"/>
            <a:r>
              <a:rPr lang="ko-KR" altLang="en-US" sz="1600" dirty="0"/>
              <a:t>보통 플러그인이나 </a:t>
            </a:r>
            <a:r>
              <a:rPr lang="ko-KR" altLang="en-US" sz="1600" dirty="0" err="1"/>
              <a:t>확장모듈을</a:t>
            </a:r>
            <a:r>
              <a:rPr lang="ko-KR" altLang="en-US" sz="1600" dirty="0"/>
              <a:t> 개발</a:t>
            </a:r>
            <a:endParaRPr lang="en-US" altLang="ko-KR" sz="1600" dirty="0"/>
          </a:p>
          <a:p>
            <a:pPr lvl="1"/>
            <a:r>
              <a:rPr lang="ko-KR" altLang="en-US" sz="1600" dirty="0"/>
              <a:t>버그수정이나 </a:t>
            </a:r>
            <a:r>
              <a:rPr lang="ko-KR" altLang="en-US" sz="1600" dirty="0" err="1"/>
              <a:t>개선시에는</a:t>
            </a:r>
            <a:r>
              <a:rPr lang="ko-KR" altLang="en-US" sz="1600" dirty="0"/>
              <a:t> 원 소스 변경</a:t>
            </a:r>
            <a:endParaRPr lang="en-US" altLang="ko-KR" sz="1600" dirty="0"/>
          </a:p>
          <a:p>
            <a:r>
              <a:rPr lang="ko-KR" altLang="en-US" sz="1800" dirty="0"/>
              <a:t>원 소스 수정 과정</a:t>
            </a:r>
            <a:endParaRPr lang="en-US" altLang="ko-KR" sz="18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원 소스의 </a:t>
            </a:r>
            <a:r>
              <a:rPr lang="ko-KR" altLang="en-US" sz="1600" dirty="0" err="1"/>
              <a:t>브랜치</a:t>
            </a:r>
            <a:r>
              <a:rPr lang="ko-KR" altLang="en-US" sz="1600" dirty="0"/>
              <a:t> 중 내 개발의 기반이 되는 </a:t>
            </a:r>
            <a:r>
              <a:rPr lang="ko-KR" altLang="en-US" sz="1600" dirty="0" err="1"/>
              <a:t>브랜치로</a:t>
            </a:r>
            <a:r>
              <a:rPr lang="ko-KR" altLang="en-US" sz="1600" dirty="0"/>
              <a:t> </a:t>
            </a:r>
            <a:r>
              <a:rPr lang="en-US" altLang="ko-KR" sz="1600" dirty="0"/>
              <a:t>checkout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기존 </a:t>
            </a:r>
            <a:r>
              <a:rPr lang="ko-KR" altLang="en-US" sz="1600" dirty="0" err="1"/>
              <a:t>브랜치에서</a:t>
            </a:r>
            <a:r>
              <a:rPr lang="ko-KR" altLang="en-US" sz="1600" dirty="0"/>
              <a:t> 나만의 </a:t>
            </a:r>
            <a:r>
              <a:rPr lang="ko-KR" altLang="en-US" sz="1600" dirty="0" err="1"/>
              <a:t>브랜치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나만의 </a:t>
            </a:r>
            <a:r>
              <a:rPr lang="ko-KR" altLang="en-US" sz="1600" dirty="0" err="1"/>
              <a:t>브랜치에</a:t>
            </a:r>
            <a:r>
              <a:rPr lang="ko-KR" altLang="en-US" sz="1600" dirty="0"/>
              <a:t> 사용자가 원하는 방향으로 변경 개발하여 지속적으로 </a:t>
            </a:r>
            <a:r>
              <a:rPr lang="en-US" altLang="ko-KR" sz="1600" dirty="0"/>
              <a:t>commit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개발 </a:t>
            </a:r>
            <a:r>
              <a:rPr lang="ko-KR" altLang="en-US" sz="1600" dirty="0" err="1"/>
              <a:t>완료시</a:t>
            </a:r>
            <a:r>
              <a:rPr lang="ko-KR" altLang="en-US" sz="1600" dirty="0"/>
              <a:t> 기존 </a:t>
            </a:r>
            <a:r>
              <a:rPr lang="ko-KR" altLang="en-US" sz="1600" dirty="0" err="1"/>
              <a:t>브랜치의</a:t>
            </a:r>
            <a:r>
              <a:rPr lang="ko-KR" altLang="en-US" sz="1600" dirty="0"/>
              <a:t> 변경사항을 </a:t>
            </a:r>
            <a:r>
              <a:rPr lang="en-US" altLang="ko-KR" sz="1600" dirty="0"/>
              <a:t>Upstream</a:t>
            </a:r>
            <a:r>
              <a:rPr lang="ko-KR" altLang="en-US" sz="1600" dirty="0"/>
              <a:t>에서 받아 합치고</a:t>
            </a:r>
            <a:endParaRPr lang="en-US" altLang="ko-KR" sz="16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나만의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기존 </a:t>
            </a:r>
            <a:r>
              <a:rPr lang="ko-KR" altLang="en-US" sz="1600" dirty="0" err="1"/>
              <a:t>브랜치에</a:t>
            </a:r>
            <a:r>
              <a:rPr lang="ko-KR" altLang="en-US" sz="1600" dirty="0"/>
              <a:t> </a:t>
            </a:r>
            <a:r>
              <a:rPr lang="en-US" altLang="ko-KR" sz="1600" dirty="0"/>
              <a:t>merge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변경사항을 사용자 원격인 </a:t>
            </a:r>
            <a:r>
              <a:rPr lang="en-US" altLang="ko-KR" sz="1600" dirty="0"/>
              <a:t>origin</a:t>
            </a:r>
            <a:r>
              <a:rPr lang="ko-KR" altLang="en-US" sz="1600" dirty="0"/>
              <a:t>에 </a:t>
            </a:r>
            <a:r>
              <a:rPr lang="en-US" altLang="ko-KR" sz="1600" dirty="0"/>
              <a:t>push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1600" dirty="0"/>
              <a:t>변경사항이 공식 원격저장소에 반영되도록 </a:t>
            </a:r>
            <a:r>
              <a:rPr lang="en-US" altLang="ko-KR" sz="1600" dirty="0"/>
              <a:t>Pull Request </a:t>
            </a:r>
            <a:r>
              <a:rPr lang="ko-KR" altLang="en-US" sz="1600" dirty="0"/>
              <a:t>생성</a:t>
            </a:r>
            <a:endParaRPr lang="en-US" altLang="ko-KR" sz="1600" dirty="0"/>
          </a:p>
        </p:txBody>
      </p:sp>
      <p:sp>
        <p:nvSpPr>
          <p:cNvPr id="86" name="직사각형 85"/>
          <p:cNvSpPr/>
          <p:nvPr/>
        </p:nvSpPr>
        <p:spPr>
          <a:xfrm>
            <a:off x="6514142" y="1250737"/>
            <a:ext cx="224598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7" name="타원 86"/>
          <p:cNvSpPr/>
          <p:nvPr/>
        </p:nvSpPr>
        <p:spPr>
          <a:xfrm>
            <a:off x="7479473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245896" y="1827137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branch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56606" y="1250737"/>
            <a:ext cx="1548091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9" name="그룹 58"/>
          <p:cNvGrpSpPr/>
          <p:nvPr/>
        </p:nvGrpSpPr>
        <p:grpSpPr>
          <a:xfrm>
            <a:off x="5034745" y="1452121"/>
            <a:ext cx="1234574" cy="2060758"/>
            <a:chOff x="7502486" y="1520174"/>
            <a:chExt cx="941905" cy="1572234"/>
          </a:xfrm>
        </p:grpSpPr>
        <p:sp>
          <p:nvSpPr>
            <p:cNvPr id="56" name="자유형 55"/>
            <p:cNvSpPr/>
            <p:nvPr/>
          </p:nvSpPr>
          <p:spPr>
            <a:xfrm>
              <a:off x="7569200" y="2667000"/>
              <a:ext cx="233343" cy="215900"/>
            </a:xfrm>
            <a:custGeom>
              <a:avLst/>
              <a:gdLst>
                <a:gd name="connsiteX0" fmla="*/ 0 w 234950"/>
                <a:gd name="connsiteY0" fmla="*/ 190500 h 190500"/>
                <a:gd name="connsiteX1" fmla="*/ 234950 w 234950"/>
                <a:gd name="connsiteY1" fmla="*/ 120650 h 190500"/>
                <a:gd name="connsiteX2" fmla="*/ 234950 w 2349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190500">
                  <a:moveTo>
                    <a:pt x="0" y="190500"/>
                  </a:moveTo>
                  <a:lnTo>
                    <a:pt x="234950" y="120650"/>
                  </a:lnTo>
                  <a:lnTo>
                    <a:pt x="234950" y="0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" name="직선 연결선 14"/>
            <p:cNvCxnSpPr>
              <a:stCxn id="7" idx="4"/>
              <a:endCxn id="8" idx="0"/>
            </p:cNvCxnSpPr>
            <p:nvPr/>
          </p:nvCxnSpPr>
          <p:spPr>
            <a:xfrm>
              <a:off x="7542193" y="163049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542193" y="188700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7502486" y="155337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타원 7"/>
            <p:cNvSpPr/>
            <p:nvPr/>
          </p:nvSpPr>
          <p:spPr>
            <a:xfrm>
              <a:off x="7502486" y="180988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542193" y="214350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7502486" y="206638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7542193" y="240001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7502486" y="232289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7542193" y="2656516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7502486" y="2579398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542193" y="2913021"/>
              <a:ext cx="0" cy="1793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502486" y="2835903"/>
              <a:ext cx="79414" cy="77118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7802543" y="2147062"/>
              <a:ext cx="0" cy="1793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7762836" y="2069944"/>
              <a:ext cx="79414" cy="771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7802543" y="2403567"/>
              <a:ext cx="0" cy="1793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762836" y="2326449"/>
              <a:ext cx="79414" cy="77118"/>
            </a:xfrm>
            <a:prstGeom prst="ellipse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타원 45"/>
            <p:cNvSpPr/>
            <p:nvPr/>
          </p:nvSpPr>
          <p:spPr>
            <a:xfrm>
              <a:off x="7762836" y="2582954"/>
              <a:ext cx="79414" cy="77118"/>
            </a:xfrm>
            <a:prstGeom prst="ellipse">
              <a:avLst/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7621607" y="1520174"/>
              <a:ext cx="414279" cy="1746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master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062892" y="2013005"/>
              <a:ext cx="381499" cy="1746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2.10.x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7956472" y="2069944"/>
              <a:ext cx="79414" cy="771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61" name="자유형 60"/>
          <p:cNvSpPr/>
          <p:nvPr/>
        </p:nvSpPr>
        <p:spPr>
          <a:xfrm>
            <a:off x="6776370" y="2955288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2" name="직선 연결선 61"/>
          <p:cNvCxnSpPr>
            <a:stCxn id="64" idx="4"/>
            <a:endCxn id="65" idx="0"/>
          </p:cNvCxnSpPr>
          <p:nvPr/>
        </p:nvCxnSpPr>
        <p:spPr>
          <a:xfrm>
            <a:off x="6740972" y="159672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740972" y="193292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6688927" y="149564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5" name="타원 64"/>
          <p:cNvSpPr/>
          <p:nvPr/>
        </p:nvSpPr>
        <p:spPr>
          <a:xfrm>
            <a:off x="6688927" y="183184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6" name="직선 연결선 65"/>
          <p:cNvCxnSpPr/>
          <p:nvPr/>
        </p:nvCxnSpPr>
        <p:spPr>
          <a:xfrm>
            <a:off x="6740972" y="2269134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6688927" y="216805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8" name="직선 연결선 67"/>
          <p:cNvCxnSpPr/>
          <p:nvPr/>
        </p:nvCxnSpPr>
        <p:spPr>
          <a:xfrm>
            <a:off x="6740972" y="2605341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6688927" y="2504261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0" name="직선 연결선 69"/>
          <p:cNvCxnSpPr/>
          <p:nvPr/>
        </p:nvCxnSpPr>
        <p:spPr>
          <a:xfrm>
            <a:off x="6740972" y="2941547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688927" y="2840467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2" name="직선 연결선 71"/>
          <p:cNvCxnSpPr/>
          <p:nvPr/>
        </p:nvCxnSpPr>
        <p:spPr>
          <a:xfrm>
            <a:off x="6740972" y="327775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6688927" y="317667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4" name="직선 연결선 73"/>
          <p:cNvCxnSpPr/>
          <p:nvPr/>
        </p:nvCxnSpPr>
        <p:spPr>
          <a:xfrm>
            <a:off x="7082218" y="2273795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030173" y="217271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6" name="직선 연결선 75"/>
          <p:cNvCxnSpPr/>
          <p:nvPr/>
        </p:nvCxnSpPr>
        <p:spPr>
          <a:xfrm>
            <a:off x="7082218" y="261000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7030173" y="250892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8" name="타원 77"/>
          <p:cNvSpPr/>
          <p:nvPr/>
        </p:nvSpPr>
        <p:spPr>
          <a:xfrm>
            <a:off x="7030173" y="284512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45062" y="1452121"/>
            <a:ext cx="54300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423462" y="2098084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283975" y="217271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141349" y="2098084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462380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88360" y="1827137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checkout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869228" y="1250737"/>
            <a:ext cx="224598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0" name="타원 89"/>
          <p:cNvSpPr/>
          <p:nvPr/>
        </p:nvSpPr>
        <p:spPr>
          <a:xfrm>
            <a:off x="9874510" y="94691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106089" y="1667918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commit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9131456" y="3180005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3" name="직선 연결선 92"/>
          <p:cNvCxnSpPr>
            <a:stCxn id="95" idx="4"/>
            <a:endCxn id="96" idx="0"/>
          </p:cNvCxnSpPr>
          <p:nvPr/>
        </p:nvCxnSpPr>
        <p:spPr>
          <a:xfrm>
            <a:off x="9096057" y="182143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9096057" y="2157645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9044013" y="172035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6" name="타원 95"/>
          <p:cNvSpPr/>
          <p:nvPr/>
        </p:nvSpPr>
        <p:spPr>
          <a:xfrm>
            <a:off x="9044013" y="2056565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7" name="직선 연결선 96"/>
          <p:cNvCxnSpPr/>
          <p:nvPr/>
        </p:nvCxnSpPr>
        <p:spPr>
          <a:xfrm>
            <a:off x="9096057" y="2493851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/>
          <p:cNvSpPr/>
          <p:nvPr/>
        </p:nvSpPr>
        <p:spPr>
          <a:xfrm>
            <a:off x="9044013" y="2392771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9" name="직선 연결선 98"/>
          <p:cNvCxnSpPr/>
          <p:nvPr/>
        </p:nvCxnSpPr>
        <p:spPr>
          <a:xfrm>
            <a:off x="9096057" y="2830057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9044013" y="2728977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1" name="직선 연결선 100"/>
          <p:cNvCxnSpPr/>
          <p:nvPr/>
        </p:nvCxnSpPr>
        <p:spPr>
          <a:xfrm>
            <a:off x="9096057" y="316626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9044013" y="306518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4" name="타원 103"/>
          <p:cNvSpPr/>
          <p:nvPr/>
        </p:nvSpPr>
        <p:spPr>
          <a:xfrm>
            <a:off x="9044013" y="340138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5" name="직선 연결선 104"/>
          <p:cNvCxnSpPr/>
          <p:nvPr/>
        </p:nvCxnSpPr>
        <p:spPr>
          <a:xfrm>
            <a:off x="9437303" y="249851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437303" y="2834718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9385259" y="273363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9" name="타원 108"/>
          <p:cNvSpPr/>
          <p:nvPr/>
        </p:nvSpPr>
        <p:spPr>
          <a:xfrm>
            <a:off x="9385259" y="3069844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9200148" y="1676837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0080184" y="1324559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940697" y="1399190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778548" y="2379361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자유형 113"/>
          <p:cNvSpPr/>
          <p:nvPr/>
        </p:nvSpPr>
        <p:spPr>
          <a:xfrm>
            <a:off x="9473703" y="2181308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15" name="직선 연결선 114"/>
          <p:cNvCxnSpPr/>
          <p:nvPr/>
        </p:nvCxnSpPr>
        <p:spPr>
          <a:xfrm>
            <a:off x="9779551" y="1499815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9727506" y="139873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17" name="직선 연결선 116"/>
          <p:cNvCxnSpPr/>
          <p:nvPr/>
        </p:nvCxnSpPr>
        <p:spPr>
          <a:xfrm>
            <a:off x="9779551" y="1836022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9727506" y="1734941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9" name="타원 118"/>
          <p:cNvSpPr/>
          <p:nvPr/>
        </p:nvSpPr>
        <p:spPr>
          <a:xfrm>
            <a:off x="9727506" y="2071148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0" name="타원 119"/>
          <p:cNvSpPr/>
          <p:nvPr/>
        </p:nvSpPr>
        <p:spPr>
          <a:xfrm>
            <a:off x="9385259" y="240849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1" name="직사각형 120"/>
          <p:cNvSpPr/>
          <p:nvPr/>
        </p:nvSpPr>
        <p:spPr>
          <a:xfrm>
            <a:off x="4856605" y="3987716"/>
            <a:ext cx="2331039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2" name="타원 121"/>
          <p:cNvSpPr/>
          <p:nvPr/>
        </p:nvSpPr>
        <p:spPr>
          <a:xfrm>
            <a:off x="5861888" y="3683897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4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560" y="4057430"/>
            <a:ext cx="584104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pull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25" name="직선 연결선 124"/>
          <p:cNvCxnSpPr>
            <a:stCxn id="127" idx="4"/>
            <a:endCxn id="128" idx="0"/>
          </p:cNvCxnSpPr>
          <p:nvPr/>
        </p:nvCxnSpPr>
        <p:spPr>
          <a:xfrm>
            <a:off x="5083435" y="556764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5083435" y="590384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/>
          <p:cNvSpPr/>
          <p:nvPr/>
        </p:nvSpPr>
        <p:spPr>
          <a:xfrm>
            <a:off x="5031390" y="546656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8" name="타원 127"/>
          <p:cNvSpPr/>
          <p:nvPr/>
        </p:nvSpPr>
        <p:spPr>
          <a:xfrm>
            <a:off x="5031390" y="580276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0" name="타원 129"/>
          <p:cNvSpPr/>
          <p:nvPr/>
        </p:nvSpPr>
        <p:spPr>
          <a:xfrm>
            <a:off x="5031390" y="613897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4882075" y="4166906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6067562" y="5070762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5928075" y="5145393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5538929" y="4729059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자유형 143"/>
          <p:cNvSpPr/>
          <p:nvPr/>
        </p:nvSpPr>
        <p:spPr>
          <a:xfrm>
            <a:off x="5461081" y="5927512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45" name="직선 연결선 144"/>
          <p:cNvCxnSpPr/>
          <p:nvPr/>
        </p:nvCxnSpPr>
        <p:spPr>
          <a:xfrm>
            <a:off x="5766928" y="5246019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/>
          <p:cNvSpPr/>
          <p:nvPr/>
        </p:nvSpPr>
        <p:spPr>
          <a:xfrm>
            <a:off x="5714884" y="5144939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47" name="직선 연결선 146"/>
          <p:cNvCxnSpPr/>
          <p:nvPr/>
        </p:nvCxnSpPr>
        <p:spPr>
          <a:xfrm>
            <a:off x="5766928" y="5582225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/>
          <p:cNvSpPr/>
          <p:nvPr/>
        </p:nvSpPr>
        <p:spPr>
          <a:xfrm>
            <a:off x="5714884" y="5481145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9" name="타원 148"/>
          <p:cNvSpPr/>
          <p:nvPr/>
        </p:nvSpPr>
        <p:spPr>
          <a:xfrm>
            <a:off x="5714884" y="5817351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0" name="타원 149"/>
          <p:cNvSpPr/>
          <p:nvPr/>
        </p:nvSpPr>
        <p:spPr>
          <a:xfrm>
            <a:off x="5372636" y="614845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1" name="직선 연결선 150"/>
          <p:cNvCxnSpPr>
            <a:stCxn id="153" idx="4"/>
            <a:endCxn id="154" idx="0"/>
          </p:cNvCxnSpPr>
          <p:nvPr/>
        </p:nvCxnSpPr>
        <p:spPr>
          <a:xfrm>
            <a:off x="5081157" y="455902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5081157" y="4895229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/>
          <p:cNvSpPr/>
          <p:nvPr/>
        </p:nvSpPr>
        <p:spPr>
          <a:xfrm>
            <a:off x="5029112" y="4457943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5" name="직선 연결선 154"/>
          <p:cNvCxnSpPr/>
          <p:nvPr/>
        </p:nvCxnSpPr>
        <p:spPr>
          <a:xfrm>
            <a:off x="5081157" y="523143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/>
          <p:cNvSpPr/>
          <p:nvPr/>
        </p:nvSpPr>
        <p:spPr>
          <a:xfrm>
            <a:off x="5029112" y="513035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7" name="직선 연결선 156"/>
          <p:cNvCxnSpPr/>
          <p:nvPr/>
        </p:nvCxnSpPr>
        <p:spPr>
          <a:xfrm>
            <a:off x="5424681" y="590806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5372636" y="580698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9" name="직선 연결선 158"/>
          <p:cNvCxnSpPr/>
          <p:nvPr/>
        </p:nvCxnSpPr>
        <p:spPr>
          <a:xfrm>
            <a:off x="5416501" y="556643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/>
          <p:cNvSpPr/>
          <p:nvPr/>
        </p:nvSpPr>
        <p:spPr>
          <a:xfrm>
            <a:off x="5364456" y="5465358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61" name="직선 연결선 160"/>
          <p:cNvCxnSpPr/>
          <p:nvPr/>
        </p:nvCxnSpPr>
        <p:spPr>
          <a:xfrm>
            <a:off x="5408321" y="522480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406491" y="4883179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/>
          <p:cNvSpPr/>
          <p:nvPr/>
        </p:nvSpPr>
        <p:spPr>
          <a:xfrm>
            <a:off x="5354446" y="4782099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5" name="직사각형 164"/>
          <p:cNvSpPr/>
          <p:nvPr/>
        </p:nvSpPr>
        <p:spPr>
          <a:xfrm>
            <a:off x="7317484" y="3977959"/>
            <a:ext cx="2202118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타원 165"/>
          <p:cNvSpPr/>
          <p:nvPr/>
        </p:nvSpPr>
        <p:spPr>
          <a:xfrm>
            <a:off x="8322765" y="3674140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8662825" y="4060784"/>
            <a:ext cx="762375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merge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68" name="직선 연결선 167"/>
          <p:cNvCxnSpPr>
            <a:stCxn id="170" idx="4"/>
          </p:cNvCxnSpPr>
          <p:nvPr/>
        </p:nvCxnSpPr>
        <p:spPr>
          <a:xfrm>
            <a:off x="7544313" y="5589045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타원 169"/>
          <p:cNvSpPr/>
          <p:nvPr/>
        </p:nvSpPr>
        <p:spPr>
          <a:xfrm>
            <a:off x="7492268" y="5487965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7369527" y="4165799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8395843" y="5086195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8120907" y="4483035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8245598" y="4419047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>
            <a:off x="8227806" y="5267422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8227806" y="5603628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8175762" y="5502548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86" name="직선 연결선 185"/>
          <p:cNvCxnSpPr>
            <a:stCxn id="188" idx="4"/>
            <a:endCxn id="189" idx="0"/>
          </p:cNvCxnSpPr>
          <p:nvPr/>
        </p:nvCxnSpPr>
        <p:spPr>
          <a:xfrm>
            <a:off x="7542035" y="458042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7542035" y="4916633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/>
          <p:cNvSpPr/>
          <p:nvPr/>
        </p:nvSpPr>
        <p:spPr>
          <a:xfrm>
            <a:off x="7489990" y="447934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9" name="타원 188"/>
          <p:cNvSpPr/>
          <p:nvPr/>
        </p:nvSpPr>
        <p:spPr>
          <a:xfrm>
            <a:off x="7489990" y="481555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0" name="직선 연결선 189"/>
          <p:cNvCxnSpPr/>
          <p:nvPr/>
        </p:nvCxnSpPr>
        <p:spPr>
          <a:xfrm>
            <a:off x="7542035" y="5252839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/>
          <p:cNvSpPr/>
          <p:nvPr/>
        </p:nvSpPr>
        <p:spPr>
          <a:xfrm>
            <a:off x="7489990" y="515175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4" name="직선 연결선 193"/>
          <p:cNvCxnSpPr/>
          <p:nvPr/>
        </p:nvCxnSpPr>
        <p:spPr>
          <a:xfrm>
            <a:off x="7877379" y="558784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7825334" y="548676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6" name="직선 연결선 195"/>
          <p:cNvCxnSpPr/>
          <p:nvPr/>
        </p:nvCxnSpPr>
        <p:spPr>
          <a:xfrm>
            <a:off x="7869199" y="524621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7817154" y="514513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98" name="직선 연결선 197"/>
          <p:cNvCxnSpPr/>
          <p:nvPr/>
        </p:nvCxnSpPr>
        <p:spPr>
          <a:xfrm>
            <a:off x="7861018" y="4904582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/>
          <p:cNvSpPr/>
          <p:nvPr/>
        </p:nvSpPr>
        <p:spPr>
          <a:xfrm>
            <a:off x="7808974" y="4803502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5" name="자유형 204"/>
          <p:cNvSpPr/>
          <p:nvPr/>
        </p:nvSpPr>
        <p:spPr>
          <a:xfrm>
            <a:off x="7888285" y="4543258"/>
            <a:ext cx="337582" cy="618482"/>
          </a:xfrm>
          <a:custGeom>
            <a:avLst/>
            <a:gdLst>
              <a:gd name="connsiteX0" fmla="*/ 0 w 276225"/>
              <a:gd name="connsiteY0" fmla="*/ 0 h 642938"/>
              <a:gd name="connsiteX1" fmla="*/ 276225 w 276225"/>
              <a:gd name="connsiteY1" fmla="*/ 128588 h 642938"/>
              <a:gd name="connsiteX2" fmla="*/ 276225 w 276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642938">
                <a:moveTo>
                  <a:pt x="0" y="0"/>
                </a:moveTo>
                <a:lnTo>
                  <a:pt x="276225" y="128588"/>
                </a:lnTo>
                <a:lnTo>
                  <a:pt x="276225" y="642938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7856713" y="458042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/>
          <p:cNvSpPr/>
          <p:nvPr/>
        </p:nvSpPr>
        <p:spPr>
          <a:xfrm>
            <a:off x="7804668" y="4479346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6" name="타원 205"/>
          <p:cNvSpPr/>
          <p:nvPr/>
        </p:nvSpPr>
        <p:spPr>
          <a:xfrm>
            <a:off x="8169832" y="5158336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17" name="직선 연결선 216"/>
          <p:cNvCxnSpPr/>
          <p:nvPr/>
        </p:nvCxnSpPr>
        <p:spPr>
          <a:xfrm>
            <a:off x="7545633" y="589729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타원 217"/>
          <p:cNvSpPr/>
          <p:nvPr/>
        </p:nvSpPr>
        <p:spPr>
          <a:xfrm>
            <a:off x="7493588" y="579621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0" name="타원 219"/>
          <p:cNvSpPr/>
          <p:nvPr/>
        </p:nvSpPr>
        <p:spPr>
          <a:xfrm>
            <a:off x="7493588" y="613242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2" name="자유형 221"/>
          <p:cNvSpPr/>
          <p:nvPr/>
        </p:nvSpPr>
        <p:spPr>
          <a:xfrm>
            <a:off x="7923279" y="5920960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3" name="타원 222"/>
          <p:cNvSpPr/>
          <p:nvPr/>
        </p:nvSpPr>
        <p:spPr>
          <a:xfrm>
            <a:off x="8177081" y="5810799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4" name="타원 223"/>
          <p:cNvSpPr/>
          <p:nvPr/>
        </p:nvSpPr>
        <p:spPr>
          <a:xfrm>
            <a:off x="7834834" y="6141900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5" name="직선 연결선 224"/>
          <p:cNvCxnSpPr/>
          <p:nvPr/>
        </p:nvCxnSpPr>
        <p:spPr>
          <a:xfrm>
            <a:off x="7886879" y="5901517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/>
          <p:cNvSpPr/>
          <p:nvPr/>
        </p:nvSpPr>
        <p:spPr>
          <a:xfrm>
            <a:off x="7834834" y="5800437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5404661" y="4162532"/>
            <a:ext cx="1054136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upstream/master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6063188" y="4729059"/>
            <a:ext cx="1036230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upstream/2.10.x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9" name="모서리가 둥근 직사각형 228"/>
          <p:cNvSpPr/>
          <p:nvPr/>
        </p:nvSpPr>
        <p:spPr>
          <a:xfrm>
            <a:off x="7976440" y="4743573"/>
            <a:ext cx="1036230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upstream/2.10.x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9647992" y="3967669"/>
            <a:ext cx="2350044" cy="2272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1" name="타원 230"/>
          <p:cNvSpPr/>
          <p:nvPr/>
        </p:nvSpPr>
        <p:spPr>
          <a:xfrm>
            <a:off x="10653273" y="3663849"/>
            <a:ext cx="312588" cy="3038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11122083" y="4021289"/>
            <a:ext cx="721069" cy="2351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push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33" name="직선 연결선 232"/>
          <p:cNvCxnSpPr>
            <a:stCxn id="234" idx="4"/>
          </p:cNvCxnSpPr>
          <p:nvPr/>
        </p:nvCxnSpPr>
        <p:spPr>
          <a:xfrm>
            <a:off x="9874821" y="5578754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/>
          <p:cNvSpPr/>
          <p:nvPr/>
        </p:nvSpPr>
        <p:spPr>
          <a:xfrm>
            <a:off x="9822776" y="5477674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9700035" y="4155508"/>
            <a:ext cx="484445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0726351" y="5075905"/>
            <a:ext cx="6824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my_2.10.x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10451415" y="4472744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10576106" y="4408756"/>
            <a:ext cx="493932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39" name="직선 연결선 238"/>
          <p:cNvCxnSpPr/>
          <p:nvPr/>
        </p:nvCxnSpPr>
        <p:spPr>
          <a:xfrm>
            <a:off x="10558314" y="5257131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0558314" y="5593338"/>
            <a:ext cx="0" cy="2351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타원 240"/>
          <p:cNvSpPr/>
          <p:nvPr/>
        </p:nvSpPr>
        <p:spPr>
          <a:xfrm>
            <a:off x="10506270" y="5492257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2" name="직선 연결선 241"/>
          <p:cNvCxnSpPr>
            <a:stCxn id="244" idx="4"/>
            <a:endCxn id="245" idx="0"/>
          </p:cNvCxnSpPr>
          <p:nvPr/>
        </p:nvCxnSpPr>
        <p:spPr>
          <a:xfrm>
            <a:off x="9872543" y="457013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9872543" y="4906342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/>
          <p:cNvSpPr/>
          <p:nvPr/>
        </p:nvSpPr>
        <p:spPr>
          <a:xfrm>
            <a:off x="9820498" y="446905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5" name="타원 244"/>
          <p:cNvSpPr/>
          <p:nvPr/>
        </p:nvSpPr>
        <p:spPr>
          <a:xfrm>
            <a:off x="9820498" y="480526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6" name="직선 연결선 245"/>
          <p:cNvCxnSpPr/>
          <p:nvPr/>
        </p:nvCxnSpPr>
        <p:spPr>
          <a:xfrm>
            <a:off x="9872543" y="5242548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/>
          <p:cNvSpPr/>
          <p:nvPr/>
        </p:nvSpPr>
        <p:spPr>
          <a:xfrm>
            <a:off x="9820498" y="5141468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48" name="직선 연결선 247"/>
          <p:cNvCxnSpPr/>
          <p:nvPr/>
        </p:nvCxnSpPr>
        <p:spPr>
          <a:xfrm>
            <a:off x="10207887" y="557755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/>
          <p:cNvSpPr/>
          <p:nvPr/>
        </p:nvSpPr>
        <p:spPr>
          <a:xfrm>
            <a:off x="10155842" y="547647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0" name="직선 연결선 249"/>
          <p:cNvCxnSpPr/>
          <p:nvPr/>
        </p:nvCxnSpPr>
        <p:spPr>
          <a:xfrm>
            <a:off x="10199707" y="523592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타원 250"/>
          <p:cNvSpPr/>
          <p:nvPr/>
        </p:nvSpPr>
        <p:spPr>
          <a:xfrm>
            <a:off x="10147662" y="513484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2" name="직선 연결선 251"/>
          <p:cNvCxnSpPr/>
          <p:nvPr/>
        </p:nvCxnSpPr>
        <p:spPr>
          <a:xfrm>
            <a:off x="10191527" y="4894291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/>
          <p:cNvSpPr/>
          <p:nvPr/>
        </p:nvSpPr>
        <p:spPr>
          <a:xfrm>
            <a:off x="10139482" y="4793211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4" name="자유형 253"/>
          <p:cNvSpPr/>
          <p:nvPr/>
        </p:nvSpPr>
        <p:spPr>
          <a:xfrm>
            <a:off x="10218793" y="4532968"/>
            <a:ext cx="337582" cy="618482"/>
          </a:xfrm>
          <a:custGeom>
            <a:avLst/>
            <a:gdLst>
              <a:gd name="connsiteX0" fmla="*/ 0 w 276225"/>
              <a:gd name="connsiteY0" fmla="*/ 0 h 642938"/>
              <a:gd name="connsiteX1" fmla="*/ 276225 w 276225"/>
              <a:gd name="connsiteY1" fmla="*/ 128588 h 642938"/>
              <a:gd name="connsiteX2" fmla="*/ 276225 w 276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642938">
                <a:moveTo>
                  <a:pt x="0" y="0"/>
                </a:moveTo>
                <a:lnTo>
                  <a:pt x="276225" y="128588"/>
                </a:lnTo>
                <a:lnTo>
                  <a:pt x="276225" y="642938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cxnSp>
        <p:nvCxnSpPr>
          <p:cNvPr id="255" name="직선 연결선 254"/>
          <p:cNvCxnSpPr/>
          <p:nvPr/>
        </p:nvCxnSpPr>
        <p:spPr>
          <a:xfrm>
            <a:off x="10187221" y="457013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타원 255"/>
          <p:cNvSpPr/>
          <p:nvPr/>
        </p:nvSpPr>
        <p:spPr>
          <a:xfrm>
            <a:off x="10135176" y="4469056"/>
            <a:ext cx="104090" cy="101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7" name="타원 256"/>
          <p:cNvSpPr/>
          <p:nvPr/>
        </p:nvSpPr>
        <p:spPr>
          <a:xfrm>
            <a:off x="10500340" y="5148045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58" name="직선 연결선 257"/>
          <p:cNvCxnSpPr/>
          <p:nvPr/>
        </p:nvCxnSpPr>
        <p:spPr>
          <a:xfrm>
            <a:off x="9876141" y="5887006"/>
            <a:ext cx="0" cy="23512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/>
          <p:cNvSpPr/>
          <p:nvPr/>
        </p:nvSpPr>
        <p:spPr>
          <a:xfrm>
            <a:off x="9824096" y="5785926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0" name="타원 259"/>
          <p:cNvSpPr/>
          <p:nvPr/>
        </p:nvSpPr>
        <p:spPr>
          <a:xfrm>
            <a:off x="9824096" y="6122132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1" name="자유형 260"/>
          <p:cNvSpPr/>
          <p:nvPr/>
        </p:nvSpPr>
        <p:spPr>
          <a:xfrm>
            <a:off x="10253787" y="5910669"/>
            <a:ext cx="305847" cy="282984"/>
          </a:xfrm>
          <a:custGeom>
            <a:avLst/>
            <a:gdLst>
              <a:gd name="connsiteX0" fmla="*/ 0 w 234950"/>
              <a:gd name="connsiteY0" fmla="*/ 190500 h 190500"/>
              <a:gd name="connsiteX1" fmla="*/ 234950 w 234950"/>
              <a:gd name="connsiteY1" fmla="*/ 120650 h 190500"/>
              <a:gd name="connsiteX2" fmla="*/ 234950 w 23495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190500">
                <a:moveTo>
                  <a:pt x="0" y="190500"/>
                </a:moveTo>
                <a:lnTo>
                  <a:pt x="234950" y="120650"/>
                </a:lnTo>
                <a:lnTo>
                  <a:pt x="234950" y="0"/>
                </a:lnTo>
              </a:path>
            </a:pathLst>
          </a:cu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2" name="타원 261"/>
          <p:cNvSpPr/>
          <p:nvPr/>
        </p:nvSpPr>
        <p:spPr>
          <a:xfrm>
            <a:off x="10507590" y="5800509"/>
            <a:ext cx="104090" cy="10108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3" name="타원 262"/>
          <p:cNvSpPr/>
          <p:nvPr/>
        </p:nvSpPr>
        <p:spPr>
          <a:xfrm>
            <a:off x="10165342" y="6131610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64" name="직선 연결선 263"/>
          <p:cNvCxnSpPr/>
          <p:nvPr/>
        </p:nvCxnSpPr>
        <p:spPr>
          <a:xfrm>
            <a:off x="10217387" y="5891226"/>
            <a:ext cx="0" cy="23512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/>
          <p:cNvSpPr/>
          <p:nvPr/>
        </p:nvSpPr>
        <p:spPr>
          <a:xfrm>
            <a:off x="10165342" y="5790146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11106444" y="4408756"/>
            <a:ext cx="763089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origin/2.10.x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10236524" y="4155508"/>
            <a:ext cx="833516" cy="2289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origin/master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5029112" y="4794149"/>
            <a:ext cx="104090" cy="10108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타원 161"/>
          <p:cNvSpPr/>
          <p:nvPr/>
        </p:nvSpPr>
        <p:spPr>
          <a:xfrm>
            <a:off x="5356276" y="5123729"/>
            <a:ext cx="104090" cy="10108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70" name="직선 연결선 269"/>
          <p:cNvCxnSpPr>
            <a:stCxn id="156" idx="5"/>
            <a:endCxn id="160" idx="1"/>
          </p:cNvCxnSpPr>
          <p:nvPr/>
        </p:nvCxnSpPr>
        <p:spPr>
          <a:xfrm>
            <a:off x="5117958" y="5216633"/>
            <a:ext cx="261742" cy="26352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6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공식 원격저장소의 </a:t>
            </a:r>
            <a:r>
              <a:rPr lang="ko-KR" altLang="en-US" dirty="0" err="1"/>
              <a:t>변경이력</a:t>
            </a:r>
            <a:r>
              <a:rPr lang="ko-KR" altLang="en-US" dirty="0"/>
              <a:t> 받기</a:t>
            </a:r>
            <a:r>
              <a:rPr lang="en-US" altLang="ko-KR" dirty="0"/>
              <a:t>, </a:t>
            </a:r>
            <a:r>
              <a:rPr lang="ko-KR" altLang="en-US" dirty="0"/>
              <a:t>반영하기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5462666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800" dirty="0"/>
              <a:t>upstream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변경이력</a:t>
            </a:r>
            <a:r>
              <a:rPr lang="ko-KR" altLang="en-US" sz="1800" dirty="0"/>
              <a:t> 받아오기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 err="1"/>
              <a:t>SourceTree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패치</a:t>
            </a:r>
            <a:r>
              <a:rPr lang="en-US" altLang="ko-KR" sz="1600" dirty="0"/>
              <a:t>] </a:t>
            </a:r>
            <a:r>
              <a:rPr lang="ko-KR" altLang="en-US" sz="1600" dirty="0"/>
              <a:t>버튼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‘</a:t>
            </a:r>
            <a:r>
              <a:rPr lang="ko-KR" altLang="en-US" sz="1600" dirty="0"/>
              <a:t>패치</a:t>
            </a:r>
            <a:r>
              <a:rPr lang="en-US" altLang="ko-KR" sz="1600" dirty="0"/>
              <a:t>’ </a:t>
            </a:r>
            <a:r>
              <a:rPr lang="ko-KR" altLang="en-US" sz="1600" dirty="0"/>
              <a:t>창에서</a:t>
            </a:r>
            <a:r>
              <a:rPr lang="en-US" altLang="ko-KR" sz="1600" dirty="0"/>
              <a:t> ‘</a:t>
            </a:r>
            <a:r>
              <a:rPr lang="ko-KR" altLang="en-US" sz="1600" dirty="0"/>
              <a:t>모든 원격 저장소에서 가져오기</a:t>
            </a:r>
            <a:r>
              <a:rPr lang="en-US" altLang="ko-KR" sz="1600" dirty="0"/>
              <a:t>’ </a:t>
            </a:r>
            <a:r>
              <a:rPr lang="ko-KR" altLang="en-US" sz="1600" dirty="0"/>
              <a:t>체크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600" dirty="0"/>
              <a:t>그래프에서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위로 이력이 늘어남 확인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 </a:t>
            </a:r>
            <a:r>
              <a:rPr lang="ko-KR" altLang="en-US" sz="1600" dirty="0"/>
              <a:t>패치는 </a:t>
            </a:r>
            <a:r>
              <a:rPr lang="ko-KR" altLang="en-US" sz="1600" dirty="0" err="1"/>
              <a:t>변경이력을</a:t>
            </a:r>
            <a:r>
              <a:rPr lang="ko-KR" altLang="en-US" sz="1600" dirty="0"/>
              <a:t> 받아오지만 현재 로컬의 소스를 변경하지는 않는다</a:t>
            </a:r>
            <a:r>
              <a:rPr lang="en-US" altLang="ko-KR" sz="1600" dirty="0"/>
              <a:t>.</a:t>
            </a:r>
          </a:p>
          <a:p>
            <a:r>
              <a:rPr lang="en-US" altLang="ko-KR" sz="1800" dirty="0"/>
              <a:t>upstream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변경이력</a:t>
            </a:r>
            <a:r>
              <a:rPr lang="ko-KR" altLang="en-US" sz="1800" dirty="0"/>
              <a:t> 받아와 합치기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 err="1"/>
              <a:t>SourceTree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[</a:t>
            </a:r>
            <a:r>
              <a:rPr lang="ko-KR" altLang="en-US" sz="1400" dirty="0"/>
              <a:t>풀</a:t>
            </a:r>
            <a:r>
              <a:rPr lang="en-US" altLang="ko-KR" sz="1400" dirty="0"/>
              <a:t>] 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/>
              <a:t>‘</a:t>
            </a:r>
            <a:r>
              <a:rPr lang="ko-KR" altLang="en-US" sz="1400" dirty="0"/>
              <a:t>풀</a:t>
            </a:r>
            <a:r>
              <a:rPr lang="en-US" altLang="ko-KR" sz="1400" dirty="0"/>
              <a:t>’ </a:t>
            </a:r>
            <a:r>
              <a:rPr lang="ko-KR" altLang="en-US" sz="1400" dirty="0"/>
              <a:t>창에서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원격 저장소에서</a:t>
            </a:r>
            <a:r>
              <a:rPr lang="en-US" altLang="ko-KR" sz="1400" dirty="0"/>
              <a:t> </a:t>
            </a:r>
            <a:r>
              <a:rPr lang="ko-KR" altLang="en-US" sz="1400" dirty="0"/>
              <a:t>가져오기</a:t>
            </a:r>
            <a:r>
              <a:rPr lang="en-US" altLang="ko-KR" sz="1400" dirty="0"/>
              <a:t>’</a:t>
            </a:r>
            <a:r>
              <a:rPr lang="ko-KR" altLang="en-US" sz="1400" dirty="0"/>
              <a:t>에 </a:t>
            </a:r>
            <a:r>
              <a:rPr lang="en-US" altLang="ko-KR" sz="1400" dirty="0"/>
              <a:t>‘upstream’ 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/>
              <a:t>‘</a:t>
            </a:r>
            <a:r>
              <a:rPr lang="ko-KR" altLang="en-US" sz="1400" dirty="0"/>
              <a:t>가져오기 위한 원격 </a:t>
            </a:r>
            <a:r>
              <a:rPr lang="ko-KR" altLang="en-US" sz="1400" dirty="0" err="1"/>
              <a:t>브랜치</a:t>
            </a:r>
            <a:r>
              <a:rPr lang="en-US" altLang="ko-KR" sz="1400" dirty="0"/>
              <a:t>’</a:t>
            </a:r>
            <a:r>
              <a:rPr lang="ko-KR" altLang="en-US" sz="1400" dirty="0"/>
              <a:t>에 </a:t>
            </a:r>
            <a:r>
              <a:rPr lang="en-US" altLang="ko-KR" sz="1400" dirty="0"/>
              <a:t>master 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400" dirty="0"/>
              <a:t>[</a:t>
            </a:r>
            <a:r>
              <a:rPr lang="ko-KR" altLang="en-US" sz="1400" dirty="0"/>
              <a:t>확인</a:t>
            </a:r>
            <a:r>
              <a:rPr lang="en-US" altLang="ko-KR" sz="1400" dirty="0"/>
              <a:t>]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400" dirty="0"/>
              <a:t>그래프에서 </a:t>
            </a:r>
            <a:r>
              <a:rPr lang="en-US" altLang="ko-KR" sz="1400" dirty="0"/>
              <a:t>‘master’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‘upstream/master’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같아짐</a:t>
            </a:r>
            <a:r>
              <a:rPr lang="ko-KR" altLang="en-US" sz="1400" dirty="0"/>
              <a:t> 확인</a:t>
            </a:r>
            <a:endParaRPr lang="en-US" altLang="ko-KR" sz="1400" dirty="0"/>
          </a:p>
          <a:p>
            <a:r>
              <a:rPr lang="ko-KR" altLang="en-US" sz="1800" dirty="0"/>
              <a:t>주의사항</a:t>
            </a:r>
            <a:endParaRPr lang="en-US" altLang="ko-KR" sz="1800" dirty="0"/>
          </a:p>
          <a:p>
            <a:pPr lvl="1"/>
            <a:r>
              <a:rPr lang="en-US" altLang="ko-KR" sz="1400" dirty="0"/>
              <a:t>fetch</a:t>
            </a:r>
            <a:r>
              <a:rPr lang="ko-KR" altLang="en-US" sz="1400" dirty="0"/>
              <a:t>나 </a:t>
            </a:r>
            <a:r>
              <a:rPr lang="en-US" altLang="ko-KR" sz="1400" dirty="0"/>
              <a:t>pull</a:t>
            </a:r>
            <a:r>
              <a:rPr lang="ko-KR" altLang="en-US" sz="1400" dirty="0"/>
              <a:t>을 수행하기 전에 내 변경사항을 </a:t>
            </a:r>
            <a:r>
              <a:rPr lang="en-US" altLang="ko-KR" sz="1400" dirty="0"/>
              <a:t>commit </a:t>
            </a:r>
            <a:r>
              <a:rPr lang="ko-KR" altLang="en-US" sz="1400" dirty="0"/>
              <a:t>해야 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pull</a:t>
            </a:r>
            <a:r>
              <a:rPr lang="ko-KR" altLang="en-US" sz="1400" dirty="0"/>
              <a:t>을 하는 과정에서 충돌이 발생할 수 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일반적으로 </a:t>
            </a:r>
            <a:r>
              <a:rPr lang="en-US" altLang="ko-KR" sz="1400" dirty="0"/>
              <a:t>fetch</a:t>
            </a:r>
            <a:r>
              <a:rPr lang="ko-KR" altLang="en-US" sz="1400" dirty="0"/>
              <a:t>로 이력을 가져와 확인하고 </a:t>
            </a:r>
            <a:r>
              <a:rPr lang="en-US" altLang="ko-KR" sz="1400" dirty="0"/>
              <a:t>pull</a:t>
            </a:r>
            <a:r>
              <a:rPr lang="ko-KR" altLang="en-US" sz="1400" dirty="0"/>
              <a:t>을 하는 것이 좋다</a:t>
            </a:r>
            <a:r>
              <a:rPr lang="en-US" altLang="ko-KR" sz="1400" dirty="0"/>
              <a:t>.</a:t>
            </a:r>
          </a:p>
          <a:p>
            <a:pPr lvl="1"/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5403"/>
          <a:stretch/>
        </p:blipFill>
        <p:spPr>
          <a:xfrm>
            <a:off x="5780166" y="948320"/>
            <a:ext cx="4956021" cy="18268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331" t="20198" r="61062" b="30844"/>
          <a:stretch/>
        </p:blipFill>
        <p:spPr>
          <a:xfrm>
            <a:off x="9746594" y="957313"/>
            <a:ext cx="2394856" cy="25012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7405"/>
          <a:stretch/>
        </p:blipFill>
        <p:spPr>
          <a:xfrm>
            <a:off x="5780166" y="3592608"/>
            <a:ext cx="4956021" cy="2763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1181" t="19887" r="62439" b="30895"/>
          <a:stretch/>
        </p:blipFill>
        <p:spPr>
          <a:xfrm>
            <a:off x="9744232" y="3545681"/>
            <a:ext cx="2288418" cy="25145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타원 13"/>
          <p:cNvSpPr/>
          <p:nvPr/>
        </p:nvSpPr>
        <p:spPr>
          <a:xfrm>
            <a:off x="7578798" y="102435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87871" y="1311007"/>
            <a:ext cx="278172" cy="319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701600" y="208104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341331" y="25429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257498" y="291811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209666" y="3663249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18739" y="3949901"/>
            <a:ext cx="278172" cy="319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09370" y="468708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77668" y="508107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260405" y="6057554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705536" y="383400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06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원격저장소에 변경사항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499" y="914400"/>
            <a:ext cx="5455339" cy="52625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사용자 원격에 올리기가 필요한 경우</a:t>
            </a:r>
            <a:endParaRPr lang="en-US" altLang="ko-KR" dirty="0"/>
          </a:p>
          <a:p>
            <a:pPr lvl="1"/>
            <a:r>
              <a:rPr lang="ko-KR" altLang="en-US" dirty="0"/>
              <a:t>사용자가 소스를 수정하고 </a:t>
            </a:r>
            <a:r>
              <a:rPr lang="en-US" altLang="ko-KR" dirty="0"/>
              <a:t>commit</a:t>
            </a:r>
            <a:r>
              <a:rPr lang="ko-KR" altLang="en-US" dirty="0"/>
              <a:t>을 한 경우</a:t>
            </a:r>
            <a:endParaRPr lang="en-US" altLang="ko-KR" dirty="0"/>
          </a:p>
          <a:p>
            <a:pPr lvl="1"/>
            <a:r>
              <a:rPr lang="en-US" altLang="ko-KR" dirty="0"/>
              <a:t>upstream</a:t>
            </a:r>
            <a:r>
              <a:rPr lang="ko-KR" altLang="en-US" dirty="0"/>
              <a:t>에서 받아온 이력을 </a:t>
            </a:r>
            <a:r>
              <a:rPr lang="en-US" altLang="ko-KR" dirty="0"/>
              <a:t>merge</a:t>
            </a:r>
            <a:r>
              <a:rPr lang="ko-KR" altLang="en-US" dirty="0"/>
              <a:t>한 경우</a:t>
            </a:r>
            <a:endParaRPr lang="en-US" altLang="ko-KR" dirty="0"/>
          </a:p>
          <a:p>
            <a:pPr lvl="1"/>
            <a:r>
              <a:rPr lang="en-US" altLang="ko-KR" dirty="0"/>
              <a:t>origin</a:t>
            </a:r>
            <a:r>
              <a:rPr lang="ko-KR" altLang="en-US" dirty="0"/>
              <a:t>에 </a:t>
            </a:r>
            <a:r>
              <a:rPr lang="en-US" altLang="ko-KR" dirty="0"/>
              <a:t>upstream</a:t>
            </a:r>
            <a:r>
              <a:rPr lang="ko-KR" altLang="en-US" dirty="0"/>
              <a:t>의 변경을 반영</a:t>
            </a:r>
            <a:endParaRPr lang="en-US" altLang="ko-KR" dirty="0"/>
          </a:p>
          <a:p>
            <a:r>
              <a:rPr lang="ko-KR" altLang="en-US" dirty="0"/>
              <a:t>사용자 원격저장소에 올리기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 err="1"/>
              <a:t>SourceTree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푸시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‘</a:t>
            </a:r>
            <a:r>
              <a:rPr lang="ko-KR" altLang="en-US" dirty="0"/>
              <a:t>푸시</a:t>
            </a:r>
            <a:r>
              <a:rPr lang="en-US" altLang="ko-KR" dirty="0"/>
              <a:t>’ </a:t>
            </a:r>
            <a:r>
              <a:rPr lang="ko-KR" altLang="en-US" dirty="0"/>
              <a:t>창에서 </a:t>
            </a:r>
            <a:r>
              <a:rPr lang="en-US" altLang="ko-KR" dirty="0"/>
              <a:t>‘</a:t>
            </a:r>
            <a:r>
              <a:rPr lang="ko-KR" altLang="en-US" dirty="0"/>
              <a:t>다음 저장소에 부시</a:t>
            </a:r>
            <a:r>
              <a:rPr lang="en-US" altLang="ko-KR" dirty="0"/>
              <a:t>‘ </a:t>
            </a:r>
            <a:r>
              <a:rPr lang="ko-KR" altLang="en-US" dirty="0"/>
              <a:t>항목에 </a:t>
            </a:r>
            <a:r>
              <a:rPr lang="en-US" altLang="ko-KR" dirty="0"/>
              <a:t>‘origin’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로컬 </a:t>
            </a:r>
            <a:r>
              <a:rPr lang="ko-KR" altLang="en-US" dirty="0" err="1"/>
              <a:t>브랜치</a:t>
            </a:r>
            <a:r>
              <a:rPr lang="ko-KR" altLang="en-US" dirty="0"/>
              <a:t> 중 원격에 올릴 소스 </a:t>
            </a:r>
            <a:r>
              <a:rPr lang="ko-KR" altLang="en-US" dirty="0" err="1"/>
              <a:t>브랜치와</a:t>
            </a:r>
            <a:r>
              <a:rPr lang="ko-KR" altLang="en-US" dirty="0"/>
              <a:t> 원격의 대상 </a:t>
            </a:r>
            <a:r>
              <a:rPr lang="ko-KR" altLang="en-US" dirty="0" err="1"/>
              <a:t>브랜치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푸시</a:t>
            </a:r>
            <a:r>
              <a:rPr lang="en-US" altLang="ko-KR" dirty="0"/>
              <a:t>] 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그래프에서</a:t>
            </a:r>
            <a:r>
              <a:rPr lang="en-US" altLang="ko-KR" dirty="0"/>
              <a:t> ‘origin/master’</a:t>
            </a:r>
            <a:r>
              <a:rPr lang="ko-KR" altLang="en-US" dirty="0"/>
              <a:t>가 </a:t>
            </a:r>
            <a:r>
              <a:rPr lang="en-US" altLang="ko-KR" dirty="0"/>
              <a:t>‘master’</a:t>
            </a:r>
            <a:r>
              <a:rPr lang="ko-KR" altLang="en-US" dirty="0"/>
              <a:t>와 동일해 졌음을 확인</a:t>
            </a:r>
            <a:endParaRPr lang="en-US" altLang="ko-KR" dirty="0"/>
          </a:p>
          <a:p>
            <a:pPr marL="914400" lvl="1" indent="-457200">
              <a:buAutoNum type="circleNumDbPlain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451" t="6257" r="35768" b="29589"/>
          <a:stretch/>
        </p:blipFill>
        <p:spPr>
          <a:xfrm>
            <a:off x="6169446" y="914400"/>
            <a:ext cx="2675419" cy="2646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207" t="29966" r="10361" b="3838"/>
          <a:stretch/>
        </p:blipFill>
        <p:spPr>
          <a:xfrm>
            <a:off x="7007799" y="2447771"/>
            <a:ext cx="4854001" cy="2731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040" t="19817" r="51679" b="54116"/>
          <a:stretch/>
        </p:blipFill>
        <p:spPr>
          <a:xfrm>
            <a:off x="6362384" y="4929786"/>
            <a:ext cx="3987674" cy="16421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53311" y="792992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9446" y="1079644"/>
            <a:ext cx="471110" cy="41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455697" y="2675040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118600" y="3206077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756987" y="4697986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94183" y="5276351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53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변경사항을 공식 저장소에 </a:t>
            </a:r>
            <a:r>
              <a:rPr lang="ko-KR" altLang="en-US" dirty="0" err="1"/>
              <a:t>반영요청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0" y="914400"/>
            <a:ext cx="4981613" cy="5262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dirty="0"/>
              <a:t>Pull Request </a:t>
            </a:r>
            <a:r>
              <a:rPr lang="ko-KR" altLang="en-US" sz="2000" dirty="0"/>
              <a:t>가 필요한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오픈소스의 원 소스를 고친 경우</a:t>
            </a:r>
            <a:endParaRPr lang="en-US" altLang="ko-KR" sz="1800" dirty="0"/>
          </a:p>
          <a:p>
            <a:pPr lvl="1"/>
            <a:r>
              <a:rPr lang="ko-KR" altLang="en-US" sz="1800" dirty="0"/>
              <a:t>내가 변경한 소스가 다른 사람에게도 의미가 있는 경우 </a:t>
            </a:r>
            <a:r>
              <a:rPr lang="en-US" altLang="ko-KR" sz="1800" dirty="0"/>
              <a:t>(</a:t>
            </a:r>
            <a:r>
              <a:rPr lang="ko-KR" altLang="en-US" sz="1800" dirty="0"/>
              <a:t>개선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버그수정</a:t>
            </a:r>
            <a:r>
              <a:rPr lang="ko-KR" altLang="en-US" sz="1800" dirty="0"/>
              <a:t> 등</a:t>
            </a:r>
            <a:r>
              <a:rPr lang="en-US" altLang="ko-KR" sz="1800" dirty="0"/>
              <a:t>)</a:t>
            </a:r>
          </a:p>
          <a:p>
            <a:r>
              <a:rPr lang="ko-KR" altLang="en-US" sz="2000" dirty="0" err="1"/>
              <a:t>반영요청</a:t>
            </a:r>
            <a:r>
              <a:rPr lang="ko-KR" altLang="en-US" sz="2000" dirty="0"/>
              <a:t> 과정</a:t>
            </a:r>
            <a:endParaRPr lang="en-US" altLang="ko-KR" sz="20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800" dirty="0"/>
              <a:t>내가 변경한 내용을 담은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(my_2.10.x)</a:t>
            </a:r>
            <a:r>
              <a:rPr lang="ko-KR" altLang="en-US" sz="1800" dirty="0"/>
              <a:t>를 원 </a:t>
            </a:r>
            <a:r>
              <a:rPr lang="ko-KR" altLang="en-US" sz="1800" dirty="0" err="1"/>
              <a:t>브랜치</a:t>
            </a:r>
            <a:r>
              <a:rPr lang="en-US" altLang="ko-KR" sz="1800" dirty="0"/>
              <a:t>(2.10.x)</a:t>
            </a:r>
            <a:r>
              <a:rPr lang="ko-KR" altLang="en-US" sz="1800" dirty="0"/>
              <a:t>에 </a:t>
            </a:r>
            <a:r>
              <a:rPr lang="en-US" altLang="ko-KR" sz="1800" dirty="0"/>
              <a:t>merge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 err="1"/>
              <a:t>SourceTree</a:t>
            </a:r>
            <a:r>
              <a:rPr lang="ko-KR" altLang="en-US" sz="1800" dirty="0"/>
              <a:t>에서 </a:t>
            </a:r>
            <a:r>
              <a:rPr lang="en-US" altLang="ko-KR" sz="1800" dirty="0"/>
              <a:t>[</a:t>
            </a:r>
            <a:r>
              <a:rPr lang="ko-KR" altLang="en-US" sz="1800" dirty="0"/>
              <a:t>저장소</a:t>
            </a:r>
            <a:r>
              <a:rPr lang="en-US" altLang="ko-KR" sz="1800" dirty="0"/>
              <a:t>]-[Pull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] </a:t>
            </a:r>
            <a:r>
              <a:rPr lang="ko-KR" altLang="en-US" sz="1800" dirty="0"/>
              <a:t>메뉴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(</a:t>
            </a:r>
            <a:r>
              <a:rPr lang="ko-KR" altLang="en-US" sz="1800" dirty="0"/>
              <a:t>필요한 경우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</a:t>
            </a:r>
            <a:r>
              <a:rPr lang="ko-KR" altLang="en-US" sz="1800" dirty="0"/>
              <a:t>로그인 정보 입력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‘Pull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’ </a:t>
            </a:r>
            <a:r>
              <a:rPr lang="ko-KR" altLang="en-US" sz="1800" dirty="0"/>
              <a:t>창에서 </a:t>
            </a:r>
            <a:r>
              <a:rPr lang="ko-KR" altLang="en-US" sz="1800" dirty="0" err="1"/>
              <a:t>반영요청</a:t>
            </a:r>
            <a:r>
              <a:rPr lang="en-US" altLang="ko-KR" sz="1800" dirty="0"/>
              <a:t> </a:t>
            </a:r>
            <a:r>
              <a:rPr lang="ko-KR" altLang="en-US" sz="1800" dirty="0"/>
              <a:t>할 로컬 </a:t>
            </a:r>
            <a:r>
              <a:rPr lang="ko-KR" altLang="en-US" sz="1800" dirty="0" err="1"/>
              <a:t>브랜치와</a:t>
            </a:r>
            <a:r>
              <a:rPr lang="ko-KR" altLang="en-US" sz="1800" dirty="0"/>
              <a:t> 원격 </a:t>
            </a:r>
            <a:r>
              <a:rPr lang="ko-KR" altLang="en-US" sz="1800" dirty="0" err="1"/>
              <a:t>브랜치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[</a:t>
            </a:r>
            <a:r>
              <a:rPr lang="ko-KR" altLang="en-US" sz="1800" dirty="0"/>
              <a:t>웹에서 </a:t>
            </a:r>
            <a:r>
              <a:rPr lang="en-US" altLang="ko-KR" sz="1800" dirty="0"/>
              <a:t>pull </a:t>
            </a:r>
            <a:r>
              <a:rPr lang="ko-KR" altLang="en-US" sz="1800" dirty="0"/>
              <a:t>요청 생성</a:t>
            </a:r>
            <a:r>
              <a:rPr lang="en-US" altLang="ko-KR" sz="1800" dirty="0"/>
              <a:t>] </a:t>
            </a:r>
            <a:r>
              <a:rPr lang="ko-KR" altLang="en-US" sz="1800" dirty="0"/>
              <a:t>버튼</a:t>
            </a:r>
            <a:endParaRPr lang="en-US" altLang="ko-KR" sz="18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800" dirty="0"/>
              <a:t>웹브라우저에서 생성될 구체적인 </a:t>
            </a:r>
            <a:r>
              <a:rPr lang="en-US" altLang="ko-KR" sz="1800" dirty="0"/>
              <a:t>Pull Request </a:t>
            </a:r>
            <a:r>
              <a:rPr lang="ko-KR" altLang="en-US" sz="1800" dirty="0"/>
              <a:t>확인 </a:t>
            </a:r>
            <a:r>
              <a:rPr lang="en-US" altLang="ko-KR" sz="1800" dirty="0"/>
              <a:t>(</a:t>
            </a:r>
            <a:r>
              <a:rPr lang="ko-KR" altLang="en-US" sz="1800" dirty="0"/>
              <a:t>차이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충돌여부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800" dirty="0"/>
              <a:t>Pull Request</a:t>
            </a:r>
            <a:r>
              <a:rPr lang="ko-KR" altLang="en-US" sz="1800" dirty="0"/>
              <a:t>를 최종적으로 등록</a:t>
            </a:r>
          </a:p>
        </p:txBody>
      </p:sp>
      <p:pic>
        <p:nvPicPr>
          <p:cNvPr id="5122" name="Picture 2" descr="https://lh5.googleusercontent.com/1KHEOyyx19NkkhGV4BVzD-Z7QQIkixLTyhgzwFCuzP4eYHb_ffzbDXq2nfbPGwgR5C1sb9oaq3e39PQq6UQSvSivHOLNJ-oTQlPTILlBD0hKX3spmUXQ6p5fEazYPo_Y5mtMkN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276" y="877887"/>
            <a:ext cx="2017620" cy="20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IRE4paufHD1aSBOEAa7n2MraoJ2PoinVy6EReajyS61H3s0KPC1HKeqKSLgJil9dHtDr7TEyXnk2tedtAxSVNfISnlfnRDqtffzjZqjLmUoaNOn5SOfpI2dSxtnJAbhE3TSM--n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21" y="2351679"/>
            <a:ext cx="4974613" cy="11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30" y="3585289"/>
            <a:ext cx="4266941" cy="29536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988276" y="1099628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424314" y="281422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144255" y="3252155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543557" y="5681073"/>
            <a:ext cx="238486" cy="23179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304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오픈소스 개발환경 구축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QGIS </a:t>
            </a:r>
            <a:r>
              <a:rPr lang="ko-KR" altLang="en-US" sz="3600" dirty="0">
                <a:solidFill>
                  <a:schemeClr val="bg1"/>
                </a:solidFill>
              </a:rPr>
              <a:t>컴파일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endParaRPr lang="en-US" altLang="ko-KR" sz="36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marL="571500" indent="-571500">
              <a:buFont typeface="+mj-lt"/>
              <a:buAutoNum type="arabicPeriod"/>
            </a:pPr>
            <a:endParaRPr lang="en-US" altLang="ko-KR" dirty="0"/>
          </a:p>
          <a:p>
            <a:pPr marL="571500" indent="-571500">
              <a:buFont typeface="+mj-lt"/>
              <a:buAutoNum type="arabicPeriod"/>
            </a:pPr>
            <a:r>
              <a:rPr lang="en-US" altLang="ko-KR" dirty="0"/>
              <a:t>Cesium Sandcastle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III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688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QGIS </a:t>
            </a:r>
            <a:r>
              <a:rPr lang="ko-KR" altLang="en-US" dirty="0"/>
              <a:t>컴파일</a:t>
            </a:r>
          </a:p>
        </p:txBody>
      </p:sp>
    </p:spTree>
    <p:extLst>
      <p:ext uri="{BB962C8B-B14F-4D97-AF65-F5344CB8AC3E}">
        <p14:creationId xmlns:p14="http://schemas.microsoft.com/office/powerpoint/2010/main" val="868673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익히고자 하는 것</a:t>
            </a:r>
            <a:endParaRPr lang="en-US" altLang="ko-KR" dirty="0"/>
          </a:p>
          <a:p>
            <a:pPr lvl="1"/>
            <a:r>
              <a:rPr lang="ko-KR" altLang="en-US" dirty="0"/>
              <a:t>컴파일에 필요한 정보를 얻는 방법</a:t>
            </a:r>
            <a:endParaRPr lang="en-US" altLang="ko-KR" dirty="0"/>
          </a:p>
          <a:p>
            <a:pPr lvl="2"/>
            <a:r>
              <a:rPr lang="ko-KR" altLang="en-US" dirty="0"/>
              <a:t>공식가이드를 찾아보자</a:t>
            </a:r>
          </a:p>
          <a:p>
            <a:pPr lvl="1"/>
            <a:r>
              <a:rPr lang="en-US" altLang="ko-KR" dirty="0"/>
              <a:t>OS </a:t>
            </a:r>
            <a:r>
              <a:rPr lang="ko-KR" altLang="en-US" dirty="0"/>
              <a:t>독립적으로 구성된 개발환경 이해</a:t>
            </a:r>
            <a:endParaRPr lang="en-US" altLang="ko-KR" dirty="0"/>
          </a:p>
          <a:p>
            <a:pPr lvl="2"/>
            <a:r>
              <a:rPr lang="en-US" altLang="ko-KR" dirty="0"/>
              <a:t>Linux like </a:t>
            </a:r>
            <a:r>
              <a:rPr lang="ko-KR" altLang="en-US" dirty="0"/>
              <a:t>환경 구축</a:t>
            </a:r>
          </a:p>
          <a:p>
            <a:pPr lvl="1"/>
            <a:r>
              <a:rPr lang="ko-KR" altLang="en-US" dirty="0"/>
              <a:t>오픈소스 </a:t>
            </a:r>
            <a:r>
              <a:rPr lang="en-US" altLang="ko-KR" dirty="0"/>
              <a:t>C++ </a:t>
            </a:r>
            <a:r>
              <a:rPr lang="ko-KR" altLang="en-US" dirty="0"/>
              <a:t>컴파일 방법 이해</a:t>
            </a:r>
            <a:endParaRPr lang="en-US" altLang="ko-KR" dirty="0"/>
          </a:p>
          <a:p>
            <a:pPr lvl="2"/>
            <a:r>
              <a:rPr lang="en-US" altLang="ko-KR" dirty="0" err="1"/>
              <a:t>Cmake</a:t>
            </a:r>
            <a:r>
              <a:rPr lang="ko-KR" altLang="en-US" dirty="0"/>
              <a:t>를 이용한 </a:t>
            </a:r>
            <a:r>
              <a:rPr lang="en-US" altLang="ko-KR" dirty="0"/>
              <a:t>Project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나의 환경에 맞게 개발환경을 수정하는 방법</a:t>
            </a:r>
            <a:endParaRPr lang="en-US" altLang="ko-KR" dirty="0"/>
          </a:p>
          <a:p>
            <a:pPr lvl="2"/>
            <a:r>
              <a:rPr lang="ko-KR" altLang="en-US" dirty="0"/>
              <a:t>공식적으로 제공되는 정보에 틀린 것이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QGIS </a:t>
            </a:r>
            <a:r>
              <a:rPr lang="ko-KR" altLang="en-US" dirty="0"/>
              <a:t>컴파일의 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77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QGIS </a:t>
            </a:r>
            <a:r>
              <a:rPr lang="ko-KR" altLang="en-US" dirty="0"/>
              <a:t>컴파일 가이드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17500" y="875792"/>
            <a:ext cx="11544300" cy="45262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400" dirty="0"/>
              <a:t>컴파일을 위한 가이드 문서</a:t>
            </a:r>
            <a:endParaRPr lang="en-US" altLang="ko-KR" sz="2400" dirty="0"/>
          </a:p>
          <a:p>
            <a:pPr lvl="1"/>
            <a:r>
              <a:rPr lang="en-US" altLang="ko-KR" sz="1800" dirty="0">
                <a:hlinkClick r:id="rId3"/>
              </a:rPr>
              <a:t>https://github.com/qgis/QGIS/blob/release-2_14/INSTALL</a:t>
            </a:r>
            <a:endParaRPr lang="en-US" altLang="ko-KR" sz="1800" dirty="0"/>
          </a:p>
          <a:p>
            <a:pPr lvl="1"/>
            <a:r>
              <a:rPr lang="en-US" altLang="ko-KR" sz="1800" dirty="0"/>
              <a:t>4. Building on Windows</a:t>
            </a:r>
          </a:p>
          <a:p>
            <a:pPr lvl="1"/>
            <a:r>
              <a:rPr lang="en-US" altLang="ko-KR" sz="1800" dirty="0">
                <a:hlinkClick r:id="rId4"/>
              </a:rPr>
              <a:t>https://docs.google.com/document/d/1hczmpqn4NymhgPeKHDnYRbddJcEeBOuYCt-QWW68tWI/pub</a:t>
            </a:r>
            <a:endParaRPr lang="en-US" altLang="ko-KR" sz="1800" dirty="0"/>
          </a:p>
          <a:p>
            <a:r>
              <a:rPr lang="en-US" altLang="ko-KR" sz="2400" dirty="0"/>
              <a:t>QGIS </a:t>
            </a:r>
            <a:r>
              <a:rPr lang="ko-KR" altLang="en-US" sz="2400" dirty="0"/>
              <a:t>소스 받기</a:t>
            </a:r>
            <a:endParaRPr lang="en-US" altLang="ko-KR" sz="2400" dirty="0"/>
          </a:p>
          <a:p>
            <a:pPr lvl="1"/>
            <a:r>
              <a:rPr lang="en-US" altLang="ko-KR" sz="1800" dirty="0" err="1"/>
              <a:t>SourceTree</a:t>
            </a:r>
            <a:r>
              <a:rPr lang="ko-KR" altLang="en-US" sz="1800" dirty="0"/>
              <a:t>나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명령 이용</a:t>
            </a:r>
            <a:endParaRPr lang="en-US" altLang="ko-KR" sz="1800" dirty="0"/>
          </a:p>
          <a:p>
            <a:pPr lvl="2"/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clone --branch release-2_14 --recursive https://github.com/qgis/QGIS.git C:\GitRepo\QGIS</a:t>
            </a:r>
          </a:p>
          <a:p>
            <a:pPr lvl="2"/>
            <a:endParaRPr lang="en-US" altLang="ko-KR" sz="1400" dirty="0"/>
          </a:p>
          <a:p>
            <a:endParaRPr lang="en-US" altLang="ko-KR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240" y="3360145"/>
            <a:ext cx="4550965" cy="28923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17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/>
              <a:t>Cmake</a:t>
            </a:r>
            <a:endParaRPr lang="en-US" altLang="ko-KR" sz="1600" dirty="0"/>
          </a:p>
          <a:p>
            <a:pPr lvl="1"/>
            <a:r>
              <a:rPr lang="ko-KR" altLang="en-US" sz="1400" dirty="0"/>
              <a:t>사용자의 </a:t>
            </a:r>
            <a:r>
              <a:rPr lang="en-US" altLang="ko-KR" sz="1400" dirty="0"/>
              <a:t>OS</a:t>
            </a:r>
            <a:r>
              <a:rPr lang="ko-KR" altLang="en-US" sz="1400" dirty="0"/>
              <a:t>와 컴파일러</a:t>
            </a:r>
            <a:r>
              <a:rPr lang="en-US" altLang="ko-KR" sz="1400" dirty="0"/>
              <a:t>, </a:t>
            </a:r>
            <a:r>
              <a:rPr lang="ko-KR" altLang="en-US" sz="1400" dirty="0"/>
              <a:t>라이브러리 위치에 맞게 </a:t>
            </a:r>
            <a:r>
              <a:rPr lang="ko-KR" altLang="en-US" sz="1400" dirty="0" err="1"/>
              <a:t>컴파일용</a:t>
            </a:r>
            <a:r>
              <a:rPr lang="ko-KR" altLang="en-US" sz="1400" dirty="0"/>
              <a:t> 프로젝트파일을 만들어 준다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>
                <a:hlinkClick r:id="rId2"/>
              </a:rPr>
              <a:t>http://www.cmake.org/files/v3.0/cmake-3.7.2-win32-x86.exe</a:t>
            </a:r>
            <a:endParaRPr lang="en-US" altLang="ko-KR" sz="1400" dirty="0"/>
          </a:p>
          <a:p>
            <a:r>
              <a:rPr lang="en-US" altLang="ko-KR" sz="1600" dirty="0" err="1"/>
              <a:t>CygWin</a:t>
            </a:r>
            <a:endParaRPr lang="en-US" altLang="ko-KR" sz="1600" dirty="0"/>
          </a:p>
          <a:p>
            <a:pPr lvl="1"/>
            <a:r>
              <a:rPr lang="en-US" altLang="ko-KR" sz="1400" dirty="0"/>
              <a:t>Linux</a:t>
            </a:r>
            <a:r>
              <a:rPr lang="ko-KR" altLang="en-US" sz="1400" dirty="0"/>
              <a:t>와 유사한 환경을 윈도우에서 만들어준다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>
                <a:hlinkClick r:id="rId3"/>
              </a:rPr>
              <a:t>http://Cygwin.com/setup-x86.exe</a:t>
            </a:r>
            <a:endParaRPr lang="en-US" altLang="ko-KR" sz="1400" dirty="0"/>
          </a:p>
          <a:p>
            <a:r>
              <a:rPr lang="en-US" altLang="ko-KR" sz="1600" dirty="0"/>
              <a:t>OSGeo4W</a:t>
            </a:r>
          </a:p>
          <a:p>
            <a:pPr lvl="1"/>
            <a:r>
              <a:rPr lang="ko-KR" altLang="en-US" sz="1400" dirty="0"/>
              <a:t>윈도우에서 쉽게 개발에 필요한 라이브러리를 설치해 준다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>
                <a:hlinkClick r:id="rId4"/>
              </a:rPr>
              <a:t>http://download.osgeo.org/osgeo4w/osgeo4w-setup-x86.exe</a:t>
            </a:r>
            <a:endParaRPr lang="en-US" altLang="ko-KR" sz="1400" dirty="0"/>
          </a:p>
          <a:p>
            <a:r>
              <a:rPr lang="en-US" altLang="ko-KR" sz="1600" dirty="0"/>
              <a:t>.NET Framework 4.0</a:t>
            </a:r>
          </a:p>
          <a:p>
            <a:pPr lvl="1"/>
            <a:r>
              <a:rPr lang="ko-KR" altLang="en-US" sz="1400" dirty="0" err="1"/>
              <a:t>닷넷</a:t>
            </a:r>
            <a:r>
              <a:rPr lang="ko-KR" altLang="en-US" sz="1400" dirty="0"/>
              <a:t> 기능을 사용하기 위한 라이브러리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5"/>
              </a:rPr>
              <a:t>https://www.Microsoft.com/ko-kr/download/confirmation.aspx?id=17718</a:t>
            </a:r>
            <a:r>
              <a:rPr lang="en-US" altLang="ko-KR" sz="1400" dirty="0"/>
              <a:t> </a:t>
            </a:r>
          </a:p>
          <a:p>
            <a:r>
              <a:rPr lang="en-US" altLang="ko-KR" sz="1600" dirty="0"/>
              <a:t>Windows SDK for</a:t>
            </a:r>
            <a:r>
              <a:rPr lang="ko-KR" altLang="en-US" sz="1600" dirty="0"/>
              <a:t> </a:t>
            </a:r>
            <a:r>
              <a:rPr lang="en-US" altLang="ko-KR" sz="1600" dirty="0"/>
              <a:t>Windows</a:t>
            </a:r>
            <a:r>
              <a:rPr lang="ko-KR" altLang="en-US" sz="1600" dirty="0"/>
              <a:t> </a:t>
            </a:r>
            <a:r>
              <a:rPr lang="en-US" altLang="ko-KR" sz="1600" dirty="0"/>
              <a:t>7</a:t>
            </a:r>
          </a:p>
          <a:p>
            <a:pPr lvl="1"/>
            <a:r>
              <a:rPr lang="en-US" altLang="ko-KR" sz="1400" dirty="0"/>
              <a:t>Windows 7 OS</a:t>
            </a:r>
            <a:r>
              <a:rPr lang="ko-KR" altLang="en-US" sz="1400" dirty="0"/>
              <a:t>가 제공하는 기능을 사용하기 위한 라이브러리</a:t>
            </a:r>
            <a:endParaRPr lang="en-US" altLang="ko-KR" sz="1400" dirty="0"/>
          </a:p>
          <a:p>
            <a:pPr lvl="1"/>
            <a:r>
              <a:rPr lang="en-US" altLang="ko-KR" sz="1400" dirty="0">
                <a:hlinkClick r:id="rId6"/>
              </a:rPr>
              <a:t>http://download.microsoft.com/download/A/6/A/A6AC035D-DA3F-4F0C-ADA4-37C8E5D34E3D/winsdk_web.exe</a:t>
            </a:r>
            <a:endParaRPr lang="en-US" altLang="ko-KR" sz="1400" dirty="0"/>
          </a:p>
          <a:p>
            <a:r>
              <a:rPr lang="en-US" altLang="ko-KR" sz="1600" dirty="0"/>
              <a:t>Visual C++ 2010 Express</a:t>
            </a:r>
          </a:p>
          <a:p>
            <a:pPr lvl="1"/>
            <a:r>
              <a:rPr lang="ko-KR" altLang="en-US" sz="1400" dirty="0"/>
              <a:t>윈도우용 무료 컴파일러</a:t>
            </a:r>
            <a:r>
              <a:rPr lang="en-US" altLang="ko-KR" sz="1400" dirty="0"/>
              <a:t>, </a:t>
            </a:r>
            <a:r>
              <a:rPr lang="ko-KR" altLang="en-US" sz="1400" dirty="0"/>
              <a:t>원</a:t>
            </a:r>
            <a:r>
              <a:rPr lang="en-US" altLang="ko-KR" sz="1400" dirty="0"/>
              <a:t> </a:t>
            </a:r>
            <a:r>
              <a:rPr lang="ko-KR" altLang="en-US" sz="1400" dirty="0"/>
              <a:t>가이드에는 독일어 버전 링크가 있어 아래 링크에서 받아야 한다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>
                <a:hlinkClick r:id="rId7"/>
              </a:rPr>
              <a:t>http://download.Microsoft.com/download/1/D/9/1D9A6C0E-FC89-43EE-9658-B9F0E3A76983/vc_web.exe</a:t>
            </a:r>
            <a:endParaRPr lang="en-US" altLang="ko-KR" sz="14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컴파일에 필요한 프로그램들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51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컴파일을 위한 문서 확인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https://github.com/qgis/QGIS/blob/release-2_14/INSTALL</a:t>
            </a:r>
            <a:endParaRPr lang="en-US" altLang="ko-KR" dirty="0"/>
          </a:p>
          <a:p>
            <a:pPr lvl="2"/>
            <a:r>
              <a:rPr lang="en-US" altLang="ko-KR" dirty="0"/>
              <a:t>4.1. Building with Microsoft Visual Studio</a:t>
            </a:r>
          </a:p>
          <a:p>
            <a:pPr lvl="1"/>
            <a:r>
              <a:rPr lang="ko-KR" altLang="en-US" dirty="0"/>
              <a:t>필요 프로그램 설치</a:t>
            </a:r>
            <a:endParaRPr lang="en-US" altLang="ko-KR" dirty="0"/>
          </a:p>
          <a:p>
            <a:pPr lvl="2"/>
            <a:r>
              <a:rPr lang="en-US" altLang="ko-KR" dirty="0"/>
              <a:t>VC++2010, WinSDK7, </a:t>
            </a:r>
            <a:r>
              <a:rPr lang="en-US" altLang="ko-KR" dirty="0" err="1"/>
              <a:t>CMake</a:t>
            </a:r>
            <a:r>
              <a:rPr lang="en-US" altLang="ko-KR" dirty="0"/>
              <a:t>, </a:t>
            </a:r>
            <a:r>
              <a:rPr lang="en-US" altLang="ko-KR" dirty="0" err="1"/>
              <a:t>CygWin</a:t>
            </a:r>
            <a:r>
              <a:rPr lang="en-US" altLang="ko-KR" dirty="0"/>
              <a:t>, OSGeo4W</a:t>
            </a:r>
          </a:p>
          <a:p>
            <a:pPr lvl="1"/>
            <a:r>
              <a:rPr lang="ko-KR" altLang="en-US" dirty="0"/>
              <a:t>환경설정용 배치파일 작성</a:t>
            </a:r>
            <a:endParaRPr lang="en-US" altLang="ko-KR" dirty="0"/>
          </a:p>
          <a:p>
            <a:pPr lvl="1"/>
            <a:r>
              <a:rPr lang="ko-KR" altLang="en-US" dirty="0"/>
              <a:t>소스 받기</a:t>
            </a:r>
            <a:endParaRPr lang="en-US" altLang="ko-KR" dirty="0"/>
          </a:p>
          <a:p>
            <a:pPr lvl="1"/>
            <a:r>
              <a:rPr lang="en-US" altLang="ko-KR" dirty="0" err="1"/>
              <a:t>CMake</a:t>
            </a:r>
            <a:r>
              <a:rPr lang="ko-KR" altLang="en-US" dirty="0"/>
              <a:t>로 </a:t>
            </a:r>
            <a:r>
              <a:rPr lang="en-US" altLang="ko-KR" dirty="0"/>
              <a:t>project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실행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컴파일 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5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QGIS</a:t>
            </a:r>
          </a:p>
          <a:p>
            <a:pPr lvl="1"/>
            <a:r>
              <a:rPr lang="en-US" altLang="ko-KR" dirty="0">
                <a:hlinkClick r:id="rId2"/>
              </a:rPr>
              <a:t>https://www.transifex.com/organization/qgis/dashboard</a:t>
            </a:r>
            <a:endParaRPr lang="en-US" altLang="ko-KR" dirty="0"/>
          </a:p>
          <a:p>
            <a:r>
              <a:rPr lang="en-US" altLang="ko-KR" dirty="0" err="1"/>
              <a:t>GeoServer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https://www.transifex.com/projects/p/geoserver/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번역 참여하기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75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2200" dirty="0"/>
              <a:t>Visual C++ 2010: </a:t>
            </a:r>
            <a:r>
              <a:rPr lang="ko-KR" altLang="en-US" sz="2200" dirty="0"/>
              <a:t>컴파일러 영어버전</a:t>
            </a:r>
          </a:p>
          <a:p>
            <a:pPr lvl="1"/>
            <a:r>
              <a:rPr lang="en-US" altLang="ko-KR" sz="1800" dirty="0"/>
              <a:t>vc_web.exe</a:t>
            </a:r>
          </a:p>
          <a:p>
            <a:pPr lvl="1"/>
            <a:r>
              <a:rPr lang="en-US" altLang="ko-KR" sz="1800" dirty="0"/>
              <a:t>Microsoft </a:t>
            </a:r>
            <a:r>
              <a:rPr lang="en-US" altLang="ko-KR" sz="1800" dirty="0" err="1"/>
              <a:t>Sliverlight</a:t>
            </a:r>
            <a:r>
              <a:rPr lang="en-US" altLang="ko-KR" sz="1800" dirty="0"/>
              <a:t> </a:t>
            </a:r>
            <a:r>
              <a:rPr lang="ko-KR" altLang="en-US" sz="1800" dirty="0"/>
              <a:t>는 설치 안 해도 됨</a:t>
            </a:r>
          </a:p>
          <a:p>
            <a:r>
              <a:rPr lang="en-US" altLang="ko-KR" sz="2200" dirty="0"/>
              <a:t>.NET 4.0</a:t>
            </a:r>
          </a:p>
          <a:p>
            <a:pPr lvl="1"/>
            <a:r>
              <a:rPr lang="en-US" altLang="ko-KR" sz="1800" dirty="0"/>
              <a:t>dotNetFx40_Full_x86_x64.exe</a:t>
            </a:r>
          </a:p>
          <a:p>
            <a:pPr lvl="1"/>
            <a:r>
              <a:rPr lang="ko-KR" altLang="en-US" sz="1800" dirty="0"/>
              <a:t>필요시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상위버전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r>
              <a:rPr lang="en-US" altLang="ko-KR" sz="2200" dirty="0"/>
              <a:t>Windows SDK for Windows 7: </a:t>
            </a:r>
            <a:r>
              <a:rPr lang="ko-KR" altLang="en-US" sz="2200" dirty="0"/>
              <a:t>윈도우 </a:t>
            </a:r>
            <a:r>
              <a:rPr lang="en-US" altLang="ko-KR" sz="2200" dirty="0"/>
              <a:t>7 OS SDK</a:t>
            </a:r>
          </a:p>
          <a:p>
            <a:pPr lvl="1"/>
            <a:r>
              <a:rPr lang="en-US" altLang="ko-KR" sz="1800" dirty="0"/>
              <a:t>winsdk_web.exe</a:t>
            </a:r>
          </a:p>
          <a:p>
            <a:pPr lvl="1"/>
            <a:r>
              <a:rPr lang="en-US" altLang="ko-KR" sz="1800" dirty="0"/>
              <a:t>VC2010 </a:t>
            </a:r>
            <a:r>
              <a:rPr lang="ko-KR" altLang="en-US" sz="1800" dirty="0" err="1"/>
              <a:t>재배포</a:t>
            </a:r>
            <a:r>
              <a:rPr lang="ko-KR" altLang="en-US" sz="1800" dirty="0"/>
              <a:t> 툴로 인한 오류 수정 필요</a:t>
            </a:r>
          </a:p>
          <a:p>
            <a:r>
              <a:rPr lang="en-US" altLang="ko-KR" sz="2200" dirty="0" err="1"/>
              <a:t>CMake</a:t>
            </a:r>
            <a:r>
              <a:rPr lang="en-US" altLang="ko-KR" sz="2200" dirty="0"/>
              <a:t>: </a:t>
            </a:r>
            <a:r>
              <a:rPr lang="ko-KR" altLang="en-US" sz="2200" dirty="0"/>
              <a:t>사용자 환경에 맞게 </a:t>
            </a:r>
            <a:r>
              <a:rPr lang="en-US" altLang="ko-KR" sz="2200" dirty="0"/>
              <a:t>Project </a:t>
            </a:r>
            <a:r>
              <a:rPr lang="ko-KR" altLang="en-US" sz="2200" dirty="0"/>
              <a:t>만들어 주는 툴</a:t>
            </a:r>
            <a:endParaRPr lang="en-US" altLang="ko-KR" sz="2200" dirty="0"/>
          </a:p>
          <a:p>
            <a:pPr lvl="1"/>
            <a:r>
              <a:rPr lang="en-US" altLang="ko-KR" sz="1800" dirty="0"/>
              <a:t>cmake-3.0.2-win32-x86.exe</a:t>
            </a:r>
            <a:endParaRPr lang="ko-KR" altLang="en-US" sz="1800" dirty="0"/>
          </a:p>
          <a:p>
            <a:r>
              <a:rPr lang="en-US" altLang="ko-KR" sz="2200" dirty="0" err="1"/>
              <a:t>CygWin</a:t>
            </a:r>
            <a:r>
              <a:rPr lang="en-US" altLang="ko-KR" sz="2200" dirty="0"/>
              <a:t>: Linux</a:t>
            </a:r>
            <a:r>
              <a:rPr lang="ko-KR" altLang="en-US" sz="2200" dirty="0"/>
              <a:t>와 유사한 환경을 윈도우에서 제공</a:t>
            </a:r>
          </a:p>
          <a:p>
            <a:pPr lvl="1"/>
            <a:r>
              <a:rPr lang="en-US" altLang="ko-KR" sz="1800" dirty="0"/>
              <a:t>setup-x86.exe</a:t>
            </a:r>
          </a:p>
          <a:p>
            <a:pPr lvl="1"/>
            <a:r>
              <a:rPr lang="en-US" altLang="ko-KR" sz="1800" dirty="0"/>
              <a:t>Flex, Bison </a:t>
            </a:r>
            <a:r>
              <a:rPr lang="ko-KR" altLang="en-US" sz="1800" dirty="0"/>
              <a:t>설치</a:t>
            </a:r>
          </a:p>
          <a:p>
            <a:r>
              <a:rPr lang="en-US" altLang="ko-KR" sz="2200" dirty="0"/>
              <a:t>OSGeo4W: </a:t>
            </a:r>
            <a:r>
              <a:rPr lang="en-US" altLang="ko-KR" sz="2200" dirty="0" err="1"/>
              <a:t>OSGeo</a:t>
            </a:r>
            <a:r>
              <a:rPr lang="en-US" altLang="ko-KR" sz="2200" dirty="0"/>
              <a:t> </a:t>
            </a:r>
            <a:r>
              <a:rPr lang="ko-KR" altLang="en-US" sz="2200" dirty="0"/>
              <a:t>프로젝트를 위한 툴 및 라이브러리 설치 도우미</a:t>
            </a:r>
          </a:p>
          <a:p>
            <a:pPr lvl="1"/>
            <a:r>
              <a:rPr lang="en-US" altLang="ko-KR" sz="1800" dirty="0"/>
              <a:t>osgeo4w-setup-x86.exe</a:t>
            </a:r>
          </a:p>
          <a:p>
            <a:pPr lvl="1"/>
            <a:r>
              <a:rPr lang="en-US" altLang="ko-KR" sz="1800" dirty="0"/>
              <a:t>Advanced Install </a:t>
            </a:r>
            <a:r>
              <a:rPr lang="ko-KR" altLang="en-US" sz="1800" dirty="0"/>
              <a:t>옵션으로 시작</a:t>
            </a:r>
            <a:endParaRPr lang="en-US" altLang="ko-KR" sz="1800" dirty="0"/>
          </a:p>
          <a:p>
            <a:pPr lvl="1"/>
            <a:r>
              <a:rPr lang="en-US" altLang="ko-KR" sz="1800" dirty="0"/>
              <a:t>expat, </a:t>
            </a:r>
            <a:r>
              <a:rPr lang="en-US" altLang="ko-KR" sz="1800" dirty="0" err="1"/>
              <a:t>fcgi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gdal</a:t>
            </a:r>
            <a:r>
              <a:rPr lang="en-US" altLang="ko-KR" sz="1800" dirty="0"/>
              <a:t>, grass(Desktop), </a:t>
            </a:r>
            <a:r>
              <a:rPr lang="en-US" altLang="ko-KR" sz="1800" dirty="0" err="1"/>
              <a:t>gsl-devel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iconv</a:t>
            </a:r>
            <a:r>
              <a:rPr lang="en-US" altLang="ko-KR" sz="1800" dirty="0"/>
              <a:t>, pyqt4, qt4-devel</a:t>
            </a:r>
          </a:p>
          <a:p>
            <a:pPr lvl="1"/>
            <a:r>
              <a:rPr lang="en-US" altLang="ko-KR" sz="1800" b="1" dirty="0">
                <a:solidFill>
                  <a:srgbClr val="FF0000"/>
                </a:solidFill>
              </a:rPr>
              <a:t>qwt-devel-qt4</a:t>
            </a:r>
            <a:r>
              <a:rPr lang="en-US" altLang="ko-KR" sz="1800" dirty="0"/>
              <a:t> , sip, </a:t>
            </a:r>
            <a:r>
              <a:rPr lang="en-US" altLang="ko-KR" sz="1800" dirty="0" err="1"/>
              <a:t>spatialite</a:t>
            </a:r>
            <a:r>
              <a:rPr lang="en-US" altLang="ko-KR" sz="1800" dirty="0"/>
              <a:t> , </a:t>
            </a:r>
            <a:r>
              <a:rPr lang="en-US" altLang="ko-KR" sz="1800" dirty="0" err="1"/>
              <a:t>libspatialindex-devel</a:t>
            </a:r>
            <a:r>
              <a:rPr lang="en-US" altLang="ko-KR" sz="1800" dirty="0"/>
              <a:t>, python-</a:t>
            </a:r>
            <a:r>
              <a:rPr lang="en-US" altLang="ko-KR" sz="1800" dirty="0" err="1"/>
              <a:t>qscintilla</a:t>
            </a:r>
            <a:r>
              <a:rPr lang="en-US" altLang="ko-KR" sz="1800" dirty="0"/>
              <a:t>, </a:t>
            </a:r>
            <a:r>
              <a:rPr lang="en-US" altLang="ko-KR" sz="1800" b="1" dirty="0" err="1">
                <a:solidFill>
                  <a:srgbClr val="FF0000"/>
                </a:solidFill>
              </a:rPr>
              <a:t>qca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붉은 글씨의 라이브러리도 필요하지만 원 가이드에는 누락되어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02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C:\GitRepo\set_env.bat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환경설정용</a:t>
            </a:r>
            <a:r>
              <a:rPr lang="ko-KR" altLang="en-US" dirty="0"/>
              <a:t> </a:t>
            </a:r>
            <a:r>
              <a:rPr lang="ko-KR" altLang="en-US" dirty="0" err="1"/>
              <a:t>배치파일</a:t>
            </a:r>
            <a:r>
              <a:rPr lang="ko-KR" altLang="en-US" dirty="0"/>
              <a:t>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690" y="1428839"/>
            <a:ext cx="11184110" cy="48013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@echo off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set VS90COMNTOOLS=%PROGRAMFILES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(x86)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%\Microsoft Visual Studio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.0\Common7\Tools\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call "%PROGRAMFILES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(x86)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%\Microsoft Visual Studio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.0\VC\vcvarsall.bat" x86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set INCLUDE=%INCLUDE%;%PROGRAMFILES%\Microsoft SDKs\Windows\v7.1\include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set LIB=%LIB%;%PROGRAMFILES%\Microsoft SDKs\Windows\v7.1\lib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set OSGEO4W_ROOT=C:\OSGeo4W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call "%OSGEO4W_ROOT%\bin\o4w_env.bat"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path %PATH%;%PROGRAMFILES(x86)%\Microsoft Visual Studio 10.0\Common7\IDE;%PROGRAMFILES(x86)%\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bin;c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cygwin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\bin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@set GRASS_PREFIX=c:/OSGeo4W/apps/grass/grass-6.4.4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@set INCLUDE=%INCLUDE%;%OSGEO4W_ROOT%\include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@set LIB=%LIB%;%OSGEO4W_ROOT%\lib;%OSGEO4W_ROOT%\lib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01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7500" y="914400"/>
            <a:ext cx="7687544" cy="52625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Set_env.bat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 err="1"/>
              <a:t>도스창에서</a:t>
            </a:r>
            <a:r>
              <a:rPr lang="ko-KR" altLang="en-US" dirty="0"/>
              <a:t> </a:t>
            </a:r>
            <a:r>
              <a:rPr lang="en-US" altLang="ko-KR" dirty="0" err="1"/>
              <a:t>cmake-gui</a:t>
            </a:r>
            <a:r>
              <a:rPr lang="en-US" altLang="ko-KR" dirty="0"/>
              <a:t> </a:t>
            </a:r>
            <a:r>
              <a:rPr lang="ko-KR" altLang="en-US" dirty="0"/>
              <a:t>명령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Source code: C:/GitRepo/QGIS</a:t>
            </a:r>
          </a:p>
          <a:p>
            <a:r>
              <a:rPr lang="en-US" altLang="ko-KR" dirty="0"/>
              <a:t>Build the binaries: C:/GitRepo/QGIS_build</a:t>
            </a:r>
          </a:p>
          <a:p>
            <a:endParaRPr lang="en-US" altLang="ko-KR" dirty="0"/>
          </a:p>
          <a:p>
            <a:r>
              <a:rPr lang="en-US" altLang="ko-KR" dirty="0"/>
              <a:t>[Configure]</a:t>
            </a:r>
          </a:p>
          <a:p>
            <a:r>
              <a:rPr lang="en-US" altLang="ko-KR" dirty="0"/>
              <a:t>- Visual </a:t>
            </a:r>
            <a:r>
              <a:rPr lang="en-US" altLang="ko-KR" dirty="0" err="1"/>
              <a:t>Studion</a:t>
            </a:r>
            <a:r>
              <a:rPr lang="en-US" altLang="ko-KR" dirty="0"/>
              <a:t> 10 2010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PYTHON_LIBRARY = C:/OSGeo4W/apps/Python27/libs/python27.lib</a:t>
            </a:r>
          </a:p>
          <a:p>
            <a:r>
              <a:rPr lang="en-US" altLang="ko-KR" dirty="0"/>
              <a:t>WITH_QWTPOLAR = OFF</a:t>
            </a:r>
          </a:p>
          <a:p>
            <a:endParaRPr lang="en-US" altLang="ko-KR" dirty="0"/>
          </a:p>
          <a:p>
            <a:r>
              <a:rPr lang="en-US" altLang="ko-KR" dirty="0"/>
              <a:t>[Configure]</a:t>
            </a:r>
          </a:p>
          <a:p>
            <a:r>
              <a:rPr lang="en-US" altLang="ko-KR" dirty="0"/>
              <a:t>[Generate]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CMake</a:t>
            </a:r>
            <a:r>
              <a:rPr lang="ko-KR" altLang="en-US" dirty="0"/>
              <a:t>로 </a:t>
            </a:r>
            <a:r>
              <a:rPr lang="en-US" altLang="ko-KR" dirty="0"/>
              <a:t>Project </a:t>
            </a:r>
            <a:r>
              <a:rPr lang="ko-KR" altLang="en-US" dirty="0"/>
              <a:t>파일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50" y="1614380"/>
            <a:ext cx="3704356" cy="416740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9900" y="1066800"/>
            <a:ext cx="11544300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32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Set_env.bat </a:t>
            </a:r>
            <a:r>
              <a:rPr lang="ko-KR" altLang="en-US" sz="2000" dirty="0"/>
              <a:t>실행</a:t>
            </a:r>
          </a:p>
          <a:p>
            <a:r>
              <a:rPr lang="ko-KR" altLang="en-US" sz="2000" dirty="0" err="1"/>
              <a:t>도스창에서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800" dirty="0"/>
              <a:t>VCExpress.exe</a:t>
            </a:r>
          </a:p>
          <a:p>
            <a:r>
              <a:rPr lang="en-US" altLang="ko-KR" sz="2000" dirty="0"/>
              <a:t>File – Open – </a:t>
            </a:r>
            <a:r>
              <a:rPr lang="en-US" altLang="ko-KR" sz="2000" dirty="0" err="1"/>
              <a:t>Porject</a:t>
            </a:r>
            <a:r>
              <a:rPr lang="en-US" altLang="ko-KR" sz="2000" dirty="0"/>
              <a:t>/Solution </a:t>
            </a:r>
            <a:r>
              <a:rPr lang="ko-KR" altLang="en-US" sz="2000" dirty="0"/>
              <a:t>메뉴</a:t>
            </a:r>
          </a:p>
          <a:p>
            <a:pPr marL="457200" lvl="1" indent="0">
              <a:buNone/>
            </a:pPr>
            <a:r>
              <a:rPr lang="en-US" altLang="ko-KR" sz="1800" dirty="0"/>
              <a:t>C:\GitRepo\QGIS_build\qgis2.14.0.sln </a:t>
            </a:r>
            <a:r>
              <a:rPr lang="ko-KR" altLang="en-US" sz="1800" dirty="0"/>
              <a:t>선택</a:t>
            </a:r>
          </a:p>
          <a:p>
            <a:r>
              <a:rPr lang="en-US" altLang="ko-KR" sz="2000" dirty="0"/>
              <a:t>Release – Win32 </a:t>
            </a:r>
            <a:r>
              <a:rPr lang="ko-KR" altLang="en-US" sz="2000" dirty="0"/>
              <a:t>로 모드 변경</a:t>
            </a:r>
          </a:p>
          <a:p>
            <a:r>
              <a:rPr lang="en-US" altLang="ko-KR" sz="2000" dirty="0" err="1"/>
              <a:t>qgis_core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컴파일</a:t>
            </a:r>
            <a:endParaRPr lang="en-US" altLang="ko-KR" sz="2000" dirty="0"/>
          </a:p>
          <a:p>
            <a:pPr lvl="1"/>
            <a:r>
              <a:rPr lang="ko-KR" altLang="en-US" sz="1800" dirty="0"/>
              <a:t>성공해야 다음으로</a:t>
            </a:r>
            <a:endParaRPr lang="en-US" altLang="ko-KR" sz="1800" dirty="0"/>
          </a:p>
          <a:p>
            <a:r>
              <a:rPr lang="en-US" altLang="ko-KR" sz="2000" dirty="0"/>
              <a:t>ALL_BUILD </a:t>
            </a:r>
            <a:r>
              <a:rPr lang="ko-KR" altLang="en-US" sz="2000" dirty="0"/>
              <a:t>프로젝트 컴파일</a:t>
            </a:r>
            <a:endParaRPr lang="en-US" altLang="ko-KR" sz="2000" dirty="0"/>
          </a:p>
          <a:p>
            <a:r>
              <a:rPr lang="ko-KR" altLang="en-US" sz="2000" dirty="0"/>
              <a:t>오류발생</a:t>
            </a:r>
            <a:endParaRPr lang="en-US" altLang="ko-KR" sz="2000" dirty="0"/>
          </a:p>
          <a:p>
            <a:pPr lvl="1"/>
            <a:r>
              <a:rPr lang="en-US" altLang="ko-KR" sz="1800" dirty="0"/>
              <a:t>set_env.bat 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추가</a:t>
            </a:r>
            <a:r>
              <a:rPr lang="en-US" altLang="ko-KR" sz="1800" dirty="0"/>
              <a:t>: set PYTHONPATH=c:\OSGeo4W\apps\Python27</a:t>
            </a:r>
          </a:p>
          <a:p>
            <a:r>
              <a:rPr lang="en-US" altLang="ko-KR" sz="2000" dirty="0"/>
              <a:t>Visual Studio </a:t>
            </a:r>
            <a:r>
              <a:rPr lang="ko-KR" altLang="en-US" sz="2000" dirty="0"/>
              <a:t>다시 실행</a:t>
            </a:r>
            <a:endParaRPr lang="en-US" altLang="ko-KR" sz="2000" dirty="0"/>
          </a:p>
          <a:p>
            <a:pPr lvl="1"/>
            <a:r>
              <a:rPr lang="en-US" altLang="ko-KR" sz="1800" dirty="0"/>
              <a:t>Visual Studio </a:t>
            </a:r>
            <a:r>
              <a:rPr lang="ko-KR" altLang="en-US" sz="1800" dirty="0"/>
              <a:t>닫고</a:t>
            </a:r>
            <a:endParaRPr lang="en-US" altLang="ko-KR" sz="1800" dirty="0"/>
          </a:p>
          <a:p>
            <a:pPr lvl="1"/>
            <a:r>
              <a:rPr lang="en-US" altLang="ko-KR" sz="1800" dirty="0"/>
              <a:t>set_env.bat </a:t>
            </a:r>
            <a:r>
              <a:rPr lang="ko-KR" altLang="en-US" sz="1800" dirty="0"/>
              <a:t>다시 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VCExpress.exe </a:t>
            </a:r>
            <a:r>
              <a:rPr lang="ko-KR" altLang="en-US" sz="1800" dirty="0"/>
              <a:t>다시 실행</a:t>
            </a:r>
            <a:endParaRPr lang="en-US" altLang="ko-KR" sz="1800" dirty="0"/>
          </a:p>
          <a:p>
            <a:r>
              <a:rPr lang="en-US" altLang="ko-KR" sz="2000" dirty="0"/>
              <a:t>ALL_BUILD </a:t>
            </a:r>
            <a:r>
              <a:rPr lang="ko-KR" altLang="en-US" sz="2000" dirty="0"/>
              <a:t>프로젝트 컴파일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 완료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5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/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 권한으로 </a:t>
            </a:r>
            <a:r>
              <a:rPr lang="en-US" altLang="ko-KR" dirty="0">
                <a:solidFill>
                  <a:srgbClr val="FF0000"/>
                </a:solidFill>
              </a:rPr>
              <a:t>set_env.bat </a:t>
            </a:r>
            <a:r>
              <a:rPr lang="ko-KR" altLang="en-US" dirty="0">
                <a:solidFill>
                  <a:srgbClr val="FF0000"/>
                </a:solidFill>
              </a:rPr>
              <a:t>실행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관리자 권한이 없으면 설치를 위해 </a:t>
            </a:r>
            <a:r>
              <a:rPr lang="en-US" altLang="ko-KR" dirty="0"/>
              <a:t>Program Files </a:t>
            </a:r>
            <a:r>
              <a:rPr lang="ko-KR" altLang="en-US" dirty="0"/>
              <a:t>폴더에 쓸 때 오류 발생하기 때문임</a:t>
            </a:r>
            <a:endParaRPr lang="en-US" altLang="ko-KR" dirty="0"/>
          </a:p>
          <a:p>
            <a:r>
              <a:rPr lang="ko-KR" altLang="en-US" dirty="0" err="1"/>
              <a:t>도스창에서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VCExpress.exe</a:t>
            </a:r>
          </a:p>
          <a:p>
            <a:pPr>
              <a:buClr>
                <a:srgbClr val="4CD416"/>
              </a:buClr>
            </a:pPr>
            <a:r>
              <a:rPr lang="en-US" altLang="ko-KR" dirty="0">
                <a:solidFill>
                  <a:prstClr val="black"/>
                </a:solidFill>
              </a:rPr>
              <a:t>INSTALL </a:t>
            </a:r>
            <a:r>
              <a:rPr lang="ko-KR" altLang="en-US" dirty="0">
                <a:solidFill>
                  <a:prstClr val="black"/>
                </a:solidFill>
              </a:rPr>
              <a:t>프로젝트 컴파일하면 설치가 됨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buClr>
                <a:srgbClr val="4CD416"/>
              </a:buClr>
            </a:pPr>
            <a:r>
              <a:rPr lang="en-US" altLang="ko-KR" dirty="0"/>
              <a:t>C:\OSGeo4W\OSGeo4W.bat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buClr>
                <a:srgbClr val="4CD416"/>
              </a:buClr>
            </a:pPr>
            <a:r>
              <a:rPr lang="en-US" altLang="ko-KR" dirty="0"/>
              <a:t>C:\Program Files (x86)\qgis2.14.0\bin\qgis.exe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>
              <a:buClr>
                <a:srgbClr val="4CD416"/>
              </a:buClr>
            </a:pPr>
            <a:endParaRPr lang="en-US" altLang="ko-KR" dirty="0"/>
          </a:p>
          <a:p>
            <a:r>
              <a:rPr lang="ko-KR" altLang="en-US" dirty="0"/>
              <a:t>한글화 관련 파일 확인</a:t>
            </a:r>
            <a:endParaRPr lang="en-US" altLang="ko-KR" dirty="0"/>
          </a:p>
          <a:p>
            <a:pPr lvl="1"/>
            <a:r>
              <a:rPr lang="en-US" altLang="ko-KR" dirty="0"/>
              <a:t>C:\GitRepo\QGIS\gis_ko.ts</a:t>
            </a:r>
          </a:p>
          <a:p>
            <a:pPr lvl="1"/>
            <a:r>
              <a:rPr lang="en-US" altLang="ko-KR" dirty="0"/>
              <a:t>C:\GitRepo\QGIS_build\gis_ko.qm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58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</a:p>
        </p:txBody>
      </p:sp>
    </p:spTree>
    <p:extLst>
      <p:ext uri="{BB962C8B-B14F-4D97-AF65-F5344CB8AC3E}">
        <p14:creationId xmlns:p14="http://schemas.microsoft.com/office/powerpoint/2010/main" val="1258182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익히고자 하는 것</a:t>
            </a:r>
            <a:endParaRPr lang="en-US" altLang="ko-KR" dirty="0"/>
          </a:p>
          <a:p>
            <a:pPr lvl="1"/>
            <a:r>
              <a:rPr lang="ko-KR" altLang="en-US" dirty="0"/>
              <a:t>오픈소스에 맞는 </a:t>
            </a:r>
            <a:r>
              <a:rPr lang="en-US" altLang="ko-KR" dirty="0"/>
              <a:t>Java </a:t>
            </a:r>
            <a:r>
              <a:rPr lang="ko-KR" altLang="en-US" dirty="0"/>
              <a:t>개발환경 구성</a:t>
            </a:r>
          </a:p>
          <a:p>
            <a:pPr lvl="2"/>
            <a:r>
              <a:rPr lang="en-US" altLang="ko-KR" dirty="0"/>
              <a:t>Maven</a:t>
            </a:r>
            <a:r>
              <a:rPr lang="ko-KR" altLang="en-US" dirty="0"/>
              <a:t>을 이용한 라이브러리 획득</a:t>
            </a:r>
            <a:r>
              <a:rPr lang="en-US" altLang="ko-KR" dirty="0"/>
              <a:t>/</a:t>
            </a:r>
            <a:r>
              <a:rPr lang="ko-KR" altLang="en-US" dirty="0"/>
              <a:t>빌드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컴파일 가이드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http://docs.geoserver.org/stable/en/developer/quickstart/index.html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https://docs.google.com/document/d/1ztTqhVDejUh_m20GmkmLv_Q9IyhwWKv8FnGS5S2L-as/pub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http://geeps.krihs.re.kr/wiki/index.php/GeoServer_</a:t>
            </a:r>
            <a:r>
              <a:rPr lang="ko-KR" altLang="en-US" dirty="0">
                <a:hlinkClick r:id="rId5"/>
              </a:rPr>
              <a:t>컴파일</a:t>
            </a:r>
            <a:r>
              <a:rPr lang="en-US" altLang="ko-KR" dirty="0">
                <a:hlinkClick r:id="rId5"/>
              </a:rPr>
              <a:t>_</a:t>
            </a:r>
            <a:r>
              <a:rPr lang="ko-KR" altLang="en-US" dirty="0">
                <a:hlinkClick r:id="rId5"/>
              </a:rPr>
              <a:t>가이드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컴파일 학습 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674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 8</a:t>
            </a:r>
          </a:p>
          <a:p>
            <a:pPr lvl="1"/>
            <a:r>
              <a:rPr lang="en-US" altLang="ko-KR" dirty="0" err="1"/>
              <a:t>OpenJDK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https://developers.redhat.com/products/openjdk/overview/</a:t>
            </a:r>
            <a:endParaRPr lang="en-US" altLang="ko-KR" dirty="0"/>
          </a:p>
          <a:p>
            <a:pPr lvl="1"/>
            <a:r>
              <a:rPr lang="en-US" altLang="ko-KR" dirty="0" err="1"/>
              <a:t>OracleJDK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http://www.oracle.com/technetwork/java/javase/downloads/jdk8-downloads-2133151.html</a:t>
            </a:r>
            <a:endParaRPr lang="en-US" altLang="ko-KR" dirty="0"/>
          </a:p>
          <a:p>
            <a:pPr lvl="1"/>
            <a:r>
              <a:rPr lang="en-US" altLang="ko-KR" dirty="0"/>
              <a:t>Windows x64  </a:t>
            </a:r>
            <a:r>
              <a:rPr lang="ko-KR" altLang="en-US" dirty="0"/>
              <a:t>버전 다운로드</a:t>
            </a:r>
            <a:endParaRPr lang="en-US" altLang="ko-KR" dirty="0"/>
          </a:p>
          <a:p>
            <a:pPr lvl="1"/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Eclipse EE</a:t>
            </a:r>
          </a:p>
          <a:p>
            <a:pPr lvl="1"/>
            <a:r>
              <a:rPr lang="en-US" altLang="ko-KR" dirty="0">
                <a:hlinkClick r:id="rId5"/>
              </a:rPr>
              <a:t>https://eclipse.org/downloads/</a:t>
            </a:r>
            <a:endParaRPr lang="en-US" altLang="ko-KR" dirty="0"/>
          </a:p>
          <a:p>
            <a:pPr lvl="1"/>
            <a:r>
              <a:rPr lang="en-US" altLang="ko-KR" dirty="0"/>
              <a:t>‘Download Packages’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Eclipse IDE for Java EE Developers 64 Bit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C:\Eclipse</a:t>
            </a:r>
            <a:r>
              <a:rPr lang="ko-KR" altLang="en-US" dirty="0"/>
              <a:t>에 압축 해제</a:t>
            </a:r>
            <a:endParaRPr lang="en-US" altLang="ko-KR" dirty="0"/>
          </a:p>
          <a:p>
            <a:r>
              <a:rPr lang="en-US" altLang="ko-KR" dirty="0"/>
              <a:t>Maven</a:t>
            </a:r>
          </a:p>
          <a:p>
            <a:pPr lvl="1"/>
            <a:r>
              <a:rPr lang="en-US" altLang="ko-KR" dirty="0">
                <a:hlinkClick r:id="rId6"/>
              </a:rPr>
              <a:t>http://maven.apache.org/download.cgi</a:t>
            </a:r>
            <a:endParaRPr lang="en-US" altLang="ko-KR" dirty="0"/>
          </a:p>
          <a:p>
            <a:pPr lvl="1"/>
            <a:r>
              <a:rPr lang="en-US" altLang="ko-KR" dirty="0"/>
              <a:t>Maven 3.3.9 (Binary zip archive)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C:\Maven</a:t>
            </a:r>
            <a:r>
              <a:rPr lang="ko-KR" altLang="en-US" dirty="0"/>
              <a:t>에 압축 해제</a:t>
            </a:r>
            <a:endParaRPr lang="en-US" altLang="ko-KR" dirty="0"/>
          </a:p>
          <a:p>
            <a:pPr lvl="1"/>
            <a:r>
              <a:rPr lang="en-US" altLang="ko-KR" dirty="0"/>
              <a:t>C:\Maven\bin </a:t>
            </a:r>
            <a:r>
              <a:rPr lang="ko-KR" altLang="en-US" dirty="0"/>
              <a:t>폴더를 </a:t>
            </a:r>
            <a:r>
              <a:rPr lang="en-US" altLang="ko-KR" dirty="0"/>
              <a:t>PATH </a:t>
            </a:r>
            <a:r>
              <a:rPr lang="ko-KR" altLang="en-US" dirty="0" err="1"/>
              <a:t>환경변수에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en-US" altLang="ko-KR" dirty="0"/>
              <a:t>JAVA_HOME </a:t>
            </a:r>
            <a:r>
              <a:rPr lang="ko-KR" altLang="en-US" dirty="0"/>
              <a:t>환경변수 추가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C:\Program Files\</a:t>
            </a:r>
            <a:r>
              <a:rPr lang="en-US" altLang="ko-KR" dirty="0" err="1"/>
              <a:t>RedHat</a:t>
            </a:r>
            <a:r>
              <a:rPr lang="en-US" altLang="ko-KR" dirty="0"/>
              <a:t>\java-1.8.0-openjdk-1.8.0.121-1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컴파일에 필요한 프로그램들과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2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컴파일 방법 확인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3"/>
              </a:rPr>
              <a:t>http://docs.geoserver.org/stable/en/developer/quickstart/index.html</a:t>
            </a:r>
            <a:endParaRPr lang="en-US" altLang="ko-KR" sz="2000" dirty="0"/>
          </a:p>
          <a:p>
            <a:r>
              <a:rPr lang="en-US" altLang="ko-KR" sz="2400" dirty="0" err="1"/>
              <a:t>GeoServer</a:t>
            </a:r>
            <a:r>
              <a:rPr lang="en-US" altLang="ko-KR" sz="2400" dirty="0"/>
              <a:t> </a:t>
            </a:r>
            <a:r>
              <a:rPr lang="ko-KR" altLang="en-US" sz="2400" dirty="0"/>
              <a:t>소스 받아오기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SourceTree</a:t>
            </a:r>
            <a:r>
              <a:rPr lang="en-US" altLang="ko-KR" sz="2000" dirty="0"/>
              <a:t> </a:t>
            </a:r>
            <a:r>
              <a:rPr lang="ko-KR" altLang="en-US" sz="2000" dirty="0"/>
              <a:t>에서 받아오기</a:t>
            </a:r>
            <a:endParaRPr lang="en-US" altLang="ko-KR" sz="2000" dirty="0"/>
          </a:p>
          <a:p>
            <a:pPr lvl="1"/>
            <a:r>
              <a:rPr lang="en-US" altLang="ko-KR" sz="2000" dirty="0"/>
              <a:t>https://github.com/alexkasko/openjdk-unofficial-builds.git</a:t>
            </a:r>
          </a:p>
          <a:p>
            <a:r>
              <a:rPr lang="en-US" altLang="ko-KR" sz="2400" dirty="0"/>
              <a:t>Maven</a:t>
            </a:r>
            <a:r>
              <a:rPr lang="ko-KR" altLang="en-US" sz="2400" dirty="0"/>
              <a:t>으로 </a:t>
            </a:r>
            <a:r>
              <a:rPr lang="ko-KR" altLang="en-US" sz="2400" dirty="0" err="1"/>
              <a:t>라이브러기</a:t>
            </a:r>
            <a:r>
              <a:rPr lang="ko-KR" altLang="en-US" sz="2400" dirty="0"/>
              <a:t> 받기</a:t>
            </a:r>
            <a:r>
              <a:rPr lang="en-US" altLang="ko-KR" sz="2400" dirty="0"/>
              <a:t>/</a:t>
            </a:r>
            <a:r>
              <a:rPr lang="ko-KR" altLang="en-US" sz="2400" dirty="0"/>
              <a:t>컴파일</a:t>
            </a:r>
            <a:endParaRPr lang="en-US" altLang="ko-KR" sz="2400" dirty="0"/>
          </a:p>
          <a:p>
            <a:pPr lvl="1"/>
            <a:r>
              <a:rPr lang="en-US" altLang="ko-KR" sz="2000" dirty="0"/>
              <a:t>cd \</a:t>
            </a:r>
            <a:r>
              <a:rPr lang="en-US" altLang="ko-KR" sz="2000" dirty="0" err="1"/>
              <a:t>GitRepo</a:t>
            </a:r>
            <a:r>
              <a:rPr lang="en-US" altLang="ko-KR" sz="2000" dirty="0"/>
              <a:t>\</a:t>
            </a:r>
            <a:r>
              <a:rPr lang="en-US" altLang="ko-KR" sz="2000" dirty="0" err="1"/>
              <a:t>geoserver</a:t>
            </a:r>
            <a:r>
              <a:rPr lang="en-US" altLang="ko-KR" sz="2000" dirty="0"/>
              <a:t>\</a:t>
            </a:r>
            <a:r>
              <a:rPr lang="en-US" altLang="ko-KR" sz="2000" dirty="0" err="1"/>
              <a:t>src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mvn</a:t>
            </a:r>
            <a:r>
              <a:rPr lang="en-US" altLang="ko-KR" sz="2000" dirty="0"/>
              <a:t> clean install -</a:t>
            </a:r>
            <a:r>
              <a:rPr lang="en-US" altLang="ko-KR" sz="2000" dirty="0" err="1"/>
              <a:t>DskipTests</a:t>
            </a:r>
            <a:endParaRPr lang="en-US" altLang="ko-KR" sz="2000" dirty="0"/>
          </a:p>
          <a:p>
            <a:r>
              <a:rPr lang="en-US" altLang="ko-KR" sz="2400" dirty="0"/>
              <a:t>Eclipse</a:t>
            </a:r>
            <a:r>
              <a:rPr lang="ko-KR" altLang="en-US" sz="2400" dirty="0"/>
              <a:t>용 </a:t>
            </a:r>
            <a:r>
              <a:rPr lang="en-US" altLang="ko-KR" sz="2400" dirty="0"/>
              <a:t>Project </a:t>
            </a:r>
            <a:r>
              <a:rPr lang="ko-KR" altLang="en-US" sz="2400" dirty="0"/>
              <a:t>만들기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mvn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eclipse:eclipse</a:t>
            </a:r>
            <a:endParaRPr lang="en-US" altLang="ko-KR" sz="2000" dirty="0"/>
          </a:p>
          <a:p>
            <a:r>
              <a:rPr lang="en-US" altLang="ko-KR" sz="2400" dirty="0"/>
              <a:t>Eclipse</a:t>
            </a:r>
            <a:r>
              <a:rPr lang="ko-KR" altLang="en-US" sz="2400" dirty="0"/>
              <a:t>에서 불러오기</a:t>
            </a:r>
            <a:endParaRPr lang="en-US" altLang="ko-KR" sz="2400" dirty="0"/>
          </a:p>
          <a:p>
            <a:pPr lvl="1"/>
            <a:r>
              <a:rPr lang="en-US" altLang="ko-KR" sz="2000" dirty="0"/>
              <a:t>Project Explorer</a:t>
            </a:r>
            <a:r>
              <a:rPr lang="ko-KR" altLang="en-US" sz="2000" dirty="0"/>
              <a:t>에서 오른쪽</a:t>
            </a:r>
            <a:r>
              <a:rPr lang="en-US" altLang="ko-KR" sz="2000" dirty="0"/>
              <a:t> </a:t>
            </a:r>
            <a:r>
              <a:rPr lang="ko-KR" altLang="en-US" sz="2000" dirty="0"/>
              <a:t>클릭 후 </a:t>
            </a:r>
            <a:r>
              <a:rPr lang="en-US" altLang="ko-KR" sz="2000" dirty="0"/>
              <a:t>Import – Import… </a:t>
            </a:r>
            <a:r>
              <a:rPr lang="ko-KR" altLang="en-US" sz="2000" dirty="0"/>
              <a:t>메뉴</a:t>
            </a:r>
            <a:endParaRPr lang="en-US" altLang="ko-KR" sz="2000" dirty="0"/>
          </a:p>
          <a:p>
            <a:pPr lvl="1"/>
            <a:r>
              <a:rPr lang="en-US" altLang="ko-KR" sz="2000" dirty="0"/>
              <a:t>General - Existing Projects into Workspace</a:t>
            </a:r>
          </a:p>
          <a:p>
            <a:pPr lvl="1"/>
            <a:r>
              <a:rPr lang="en-US" altLang="ko-KR" sz="2000" dirty="0" err="1"/>
              <a:t>Geoserver</a:t>
            </a:r>
            <a:r>
              <a:rPr lang="en-US" altLang="ko-KR" sz="2000" dirty="0"/>
              <a:t>/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 </a:t>
            </a:r>
            <a:r>
              <a:rPr lang="ko-KR" altLang="en-US" sz="2000" dirty="0"/>
              <a:t>폴더 선택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컴파일 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28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Eclipse</a:t>
            </a:r>
            <a:r>
              <a:rPr lang="ko-KR" altLang="en-US" dirty="0"/>
              <a:t>에서 </a:t>
            </a:r>
            <a:r>
              <a:rPr lang="en-US" altLang="ko-KR" dirty="0"/>
              <a:t>Project </a:t>
            </a:r>
            <a:r>
              <a:rPr lang="ko-KR" altLang="en-US" dirty="0"/>
              <a:t>열기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보통 실패</a:t>
            </a:r>
            <a:endParaRPr lang="en-US" altLang="ko-KR" dirty="0"/>
          </a:p>
          <a:p>
            <a:r>
              <a:rPr lang="en-US" altLang="ko-KR" dirty="0"/>
              <a:t>Eclipse</a:t>
            </a:r>
            <a:r>
              <a:rPr lang="ko-KR" altLang="en-US" dirty="0"/>
              <a:t>가 사용하는 메모리 추가</a:t>
            </a:r>
            <a:r>
              <a:rPr lang="en-US" altLang="ko-KR" dirty="0"/>
              <a:t>(eclipse.ini)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launcher.appendVmargs</a:t>
            </a:r>
            <a:endParaRPr lang="en-US" altLang="ko-K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vmargs</a:t>
            </a:r>
            <a:endParaRPr lang="en-US" altLang="ko-K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Dosgi.requiredJavaVersion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=1.8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Xverify:none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-XX:+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UseParallelGC</a:t>
            </a:r>
            <a:endParaRPr lang="en-US" altLang="ko-K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-XX:-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UseConcMarkSweepGC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XX:PermSize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=64M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XX:MaxPermSize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=512M 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XX:MaxNewSize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=512M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XX:NewSize</a:t>
            </a: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=128M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-Xms512m  </a:t>
            </a:r>
          </a:p>
          <a:p>
            <a:pPr marL="457200" lvl="1" indent="0">
              <a:buNone/>
            </a:pPr>
            <a:r>
              <a:rPr lang="en-US" altLang="ko-KR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-Xmx1024m</a:t>
            </a:r>
          </a:p>
          <a:p>
            <a:r>
              <a:rPr lang="en-US" altLang="ko-KR" dirty="0"/>
              <a:t>Workspace Encoding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r>
              <a:rPr lang="en-US" altLang="ko-KR" dirty="0"/>
              <a:t>Window – Preferences – General – Workspace – Text file encoding – Other </a:t>
            </a:r>
            <a:r>
              <a:rPr lang="en-US" altLang="ko-KR" dirty="0">
                <a:sym typeface="Wingdings" panose="05000000000000000000" pitchFamily="2" charset="2"/>
              </a:rPr>
              <a:t> UTF-8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원활한 컴파일 위한 </a:t>
            </a:r>
            <a:r>
              <a:rPr lang="en-US" altLang="ko-KR" dirty="0"/>
              <a:t>Eclipse </a:t>
            </a:r>
            <a:r>
              <a:rPr lang="ko-KR" altLang="en-US" dirty="0"/>
              <a:t>설정 변경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3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GeoServer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http://geoserver.org/comm/</a:t>
            </a:r>
            <a:endParaRPr lang="en-US" altLang="ko-KR" dirty="0"/>
          </a:p>
          <a:p>
            <a:pPr lvl="1"/>
            <a:r>
              <a:rPr lang="ko-KR" altLang="en-US" dirty="0"/>
              <a:t>사용자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https://lists.sourceforge.net/lists/listinfo/geoserver-users</a:t>
            </a:r>
            <a:endParaRPr lang="en-US" altLang="ko-KR" dirty="0"/>
          </a:p>
          <a:p>
            <a:pPr lvl="1"/>
            <a:r>
              <a:rPr lang="ko-KR" altLang="en-US" dirty="0"/>
              <a:t>개발자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https://lists.sourceforge.net/lists/listinfo/geoserver-devel</a:t>
            </a:r>
            <a:endParaRPr lang="en-US" altLang="ko-KR" dirty="0"/>
          </a:p>
          <a:p>
            <a:r>
              <a:rPr lang="en-US" altLang="ko-KR" dirty="0"/>
              <a:t>QGIS</a:t>
            </a:r>
          </a:p>
          <a:p>
            <a:pPr lvl="1"/>
            <a:r>
              <a:rPr lang="en-US" altLang="ko-KR" dirty="0">
                <a:hlinkClick r:id="rId5"/>
              </a:rPr>
              <a:t>http://www2.qgis.org/ko/site/getinvolved/mailinglists.html#qgis-mailinglists</a:t>
            </a:r>
            <a:endParaRPr lang="en-US" altLang="ko-KR" dirty="0"/>
          </a:p>
          <a:p>
            <a:pPr lvl="1"/>
            <a:r>
              <a:rPr lang="ko-KR" altLang="en-US" dirty="0"/>
              <a:t>사용자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http://lists.osgeo.org/mailman/listinfo/qgis-user</a:t>
            </a:r>
            <a:endParaRPr lang="en-US" altLang="ko-KR" dirty="0"/>
          </a:p>
          <a:p>
            <a:pPr lvl="1"/>
            <a:r>
              <a:rPr lang="ko-KR" altLang="en-US" dirty="0"/>
              <a:t>개발자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http://lists.osgeo.org/mailman/listinfo/qgis-developer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: </a:t>
            </a:r>
            <a:r>
              <a:rPr lang="en-US" altLang="ko-KR" dirty="0">
                <a:hlinkClick r:id="rId8"/>
              </a:rPr>
              <a:t>http://lists.osgeo.org/mailman/listinfo/qgis-community-team</a:t>
            </a:r>
            <a:endParaRPr lang="en-US" altLang="ko-KR" dirty="0"/>
          </a:p>
          <a:p>
            <a:pPr lvl="1"/>
            <a:r>
              <a:rPr lang="ko-KR" altLang="en-US" dirty="0"/>
              <a:t>번역</a:t>
            </a:r>
            <a:r>
              <a:rPr lang="en-US" altLang="ko-KR" dirty="0"/>
              <a:t>: </a:t>
            </a:r>
            <a:r>
              <a:rPr lang="en-US" altLang="ko-KR" dirty="0">
                <a:hlinkClick r:id="rId9"/>
              </a:rPr>
              <a:t>http://lists.osgeo.org/mailman/listinfo/qgis-tr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메일링</a:t>
            </a:r>
            <a:r>
              <a:rPr lang="ko-KR" altLang="en-US" dirty="0"/>
              <a:t> 리스트 이용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 err="1"/>
              <a:t>gs</a:t>
            </a:r>
            <a:r>
              <a:rPr lang="en-US" altLang="ko-KR" dirty="0"/>
              <a:t>-web-app – </a:t>
            </a:r>
            <a:r>
              <a:rPr lang="en-US" altLang="ko-KR" dirty="0" err="1"/>
              <a:t>src</a:t>
            </a:r>
            <a:r>
              <a:rPr lang="en-US" altLang="ko-KR" dirty="0"/>
              <a:t>/test/java – </a:t>
            </a:r>
            <a:r>
              <a:rPr lang="en-US" altLang="ko-KR" dirty="0" err="1"/>
              <a:t>org.geoserver.web</a:t>
            </a:r>
            <a:r>
              <a:rPr lang="en-US" altLang="ko-KR" dirty="0"/>
              <a:t> – Start.java</a:t>
            </a:r>
          </a:p>
          <a:p>
            <a:pPr lvl="1"/>
            <a:r>
              <a:rPr lang="en-US" altLang="ko-KR" dirty="0"/>
              <a:t>Run As – Java Application</a:t>
            </a:r>
          </a:p>
          <a:p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관리자 화면 열기</a:t>
            </a:r>
            <a:endParaRPr lang="en-US" altLang="ko-KR" dirty="0"/>
          </a:p>
          <a:p>
            <a:pPr lvl="1"/>
            <a:r>
              <a:rPr lang="en-US" altLang="ko-KR" dirty="0"/>
              <a:t>Localhost:8080/</a:t>
            </a:r>
            <a:r>
              <a:rPr lang="en-US" altLang="ko-KR" dirty="0" err="1"/>
              <a:t>geoserver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93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Cesium Sandcastle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8970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익히고자</a:t>
            </a:r>
            <a:r>
              <a:rPr lang="en-US" altLang="ko-KR" dirty="0"/>
              <a:t> 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좀더 손쉽고 현대적인 개발환경 체험</a:t>
            </a:r>
            <a:endParaRPr lang="en-US" altLang="ko-KR" dirty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경험</a:t>
            </a:r>
            <a:endParaRPr lang="en-US" altLang="ko-KR" dirty="0"/>
          </a:p>
          <a:p>
            <a:pPr lvl="2"/>
            <a:r>
              <a:rPr lang="en-US" altLang="ko-KR" dirty="0" err="1"/>
              <a:t>WebGL</a:t>
            </a:r>
            <a:r>
              <a:rPr lang="en-US" altLang="ko-KR" dirty="0"/>
              <a:t> </a:t>
            </a:r>
            <a:r>
              <a:rPr lang="ko-KR" altLang="en-US" dirty="0"/>
              <a:t>맛보기</a:t>
            </a:r>
            <a:endParaRPr lang="en-US" altLang="ko-KR" dirty="0"/>
          </a:p>
          <a:p>
            <a:r>
              <a:rPr lang="en-US" altLang="ko-KR" dirty="0"/>
              <a:t>Cesium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순수 웹 기술을 이용한 </a:t>
            </a:r>
            <a:r>
              <a:rPr lang="en-US" altLang="ko-KR" dirty="0"/>
              <a:t>3D Globe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1"/>
            <a:r>
              <a:rPr lang="en-US" altLang="ko-KR" dirty="0" err="1"/>
              <a:t>WebGL</a:t>
            </a:r>
            <a:r>
              <a:rPr lang="en-US" altLang="ko-KR" dirty="0"/>
              <a:t>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다양한 배경영상</a:t>
            </a:r>
            <a:r>
              <a:rPr lang="en-US" altLang="ko-KR" dirty="0"/>
              <a:t>/</a:t>
            </a:r>
            <a:r>
              <a:rPr lang="ko-KR" altLang="en-US" dirty="0"/>
              <a:t>지도 기본 제공</a:t>
            </a:r>
            <a:endParaRPr lang="en-US" altLang="ko-KR" dirty="0"/>
          </a:p>
          <a:p>
            <a:pPr lvl="1"/>
            <a:r>
              <a:rPr lang="en-US" altLang="ko-KR" dirty="0"/>
              <a:t>3D / 2.5D / 2D </a:t>
            </a:r>
            <a:r>
              <a:rPr lang="ko-KR" altLang="en-US" dirty="0"/>
              <a:t>모드 지원 </a:t>
            </a:r>
            <a:r>
              <a:rPr lang="en-US" altLang="ko-KR" dirty="0">
                <a:sym typeface="Wingdings" panose="05000000000000000000" pitchFamily="2" charset="2"/>
              </a:rPr>
              <a:t> OpenLayers3</a:t>
            </a:r>
            <a:r>
              <a:rPr lang="ko-KR" altLang="en-US" dirty="0">
                <a:sym typeface="Wingdings" panose="05000000000000000000" pitchFamily="2" charset="2"/>
              </a:rPr>
              <a:t>에 통합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카메라 움직임 추적</a:t>
            </a:r>
            <a:r>
              <a:rPr lang="en-US" altLang="ko-KR" dirty="0"/>
              <a:t>, </a:t>
            </a:r>
            <a:r>
              <a:rPr lang="ko-KR" altLang="en-US" dirty="0"/>
              <a:t>시간 시뮬레이션 등 다양한 기능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Cesium</a:t>
            </a:r>
            <a:r>
              <a:rPr lang="ko-KR" altLang="en-US" dirty="0"/>
              <a:t> </a:t>
            </a:r>
            <a:r>
              <a:rPr lang="en-US" altLang="ko-KR" dirty="0"/>
              <a:t>Sandcastle </a:t>
            </a:r>
            <a:r>
              <a:rPr lang="ko-KR" altLang="en-US" dirty="0"/>
              <a:t>학습 목표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55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>
                <a:hlinkClick r:id="rId3"/>
              </a:rPr>
              <a:t>http://cesiumjs.org/Cesium/Apps/Sandcastle/index.html</a:t>
            </a:r>
            <a:endParaRPr lang="en-US" altLang="ko-KR" sz="2400" dirty="0"/>
          </a:p>
          <a:p>
            <a:r>
              <a:rPr lang="en-US" altLang="ko-KR" sz="2400" dirty="0"/>
              <a:t>Hello World</a:t>
            </a:r>
          </a:p>
          <a:p>
            <a:r>
              <a:rPr lang="ko-KR" altLang="en-US" sz="2400" dirty="0"/>
              <a:t>다음 내용 추가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layers =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viewer.imageryLayers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blackMarble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layers.addImageryProvider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Cesium.createTileMapServiceImageryProvider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0" indent="0">
              <a:buNone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'https://cesiumjs.org/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blackmarble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buNone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credit : 'Black Marble imagery courtesy NASA Earth Observatory',</a:t>
            </a:r>
          </a:p>
          <a:p>
            <a:pPr marL="0" indent="0">
              <a:buNone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flipXY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true // Only old gdal2tile.py generated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tilesets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need this flag.</a:t>
            </a:r>
          </a:p>
          <a:p>
            <a:pPr marL="0" indent="0">
              <a:buNone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}));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Cesium</a:t>
            </a:r>
            <a:r>
              <a:rPr lang="ko-KR" altLang="en-US" dirty="0"/>
              <a:t> </a:t>
            </a:r>
            <a:r>
              <a:rPr lang="en-US" altLang="ko-KR" dirty="0"/>
              <a:t>Sandcastle </a:t>
            </a:r>
            <a:r>
              <a:rPr lang="ko-KR" altLang="en-US" dirty="0"/>
              <a:t>연습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2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서비스환경 구축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/>
              <a:t>Cesium </a:t>
            </a:r>
            <a:r>
              <a:rPr lang="ko-KR" altLang="en-US" dirty="0"/>
              <a:t>설치</a:t>
            </a:r>
          </a:p>
          <a:p>
            <a:pPr marL="742950" indent="-742950">
              <a:buFont typeface="+mj-lt"/>
              <a:buAutoNum type="arabicPeriod"/>
            </a:pPr>
            <a:endParaRPr lang="ko-KR" altLang="en-US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Tomcat</a:t>
            </a:r>
            <a:r>
              <a:rPr lang="ko-KR" altLang="en-US" dirty="0"/>
              <a:t>과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  <a:p>
            <a:pPr marL="742950" indent="-742950">
              <a:buFont typeface="+mj-lt"/>
              <a:buAutoNum type="arabicPeriod"/>
            </a:pPr>
            <a:endParaRPr lang="ko-KR" altLang="en-US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Python </a:t>
            </a:r>
            <a:r>
              <a:rPr lang="ko-KR" altLang="en-US" dirty="0"/>
              <a:t>설치와 </a:t>
            </a:r>
            <a:r>
              <a:rPr lang="en-US" altLang="ko-KR" dirty="0"/>
              <a:t>CGI </a:t>
            </a:r>
            <a:r>
              <a:rPr lang="ko-KR" altLang="en-US" dirty="0"/>
              <a:t>연결</a:t>
            </a:r>
          </a:p>
          <a:p>
            <a:pPr marL="742950" indent="-7429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9054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/>
              <a:t>Cesium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71135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익히고자</a:t>
            </a:r>
            <a:r>
              <a:rPr lang="en-US" altLang="ko-KR" dirty="0"/>
              <a:t> 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윈도우에서 </a:t>
            </a:r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en-US" altLang="ko-KR" dirty="0"/>
              <a:t>Apache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정적 웹 </a:t>
            </a:r>
            <a:r>
              <a:rPr lang="ko-KR" altLang="en-US" dirty="0" err="1"/>
              <a:t>컨텐츠</a:t>
            </a:r>
            <a:r>
              <a:rPr lang="ko-KR" altLang="en-US" dirty="0"/>
              <a:t> 서비스</a:t>
            </a:r>
            <a:endParaRPr lang="en-US" altLang="ko-KR" dirty="0"/>
          </a:p>
          <a:p>
            <a:pPr lvl="1"/>
            <a:r>
              <a:rPr lang="en-US" altLang="ko-KR" dirty="0"/>
              <a:t>Static contents </a:t>
            </a:r>
            <a:r>
              <a:rPr lang="ko-KR" altLang="en-US" dirty="0"/>
              <a:t>이지만 </a:t>
            </a:r>
            <a:r>
              <a:rPr lang="en-US" altLang="ko-KR" dirty="0"/>
              <a:t>Active </a:t>
            </a:r>
            <a:r>
              <a:rPr lang="ko-KR" altLang="en-US" dirty="0"/>
              <a:t>하다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/>
              <a:t>Cesium </a:t>
            </a:r>
            <a:r>
              <a:rPr lang="ko-KR" altLang="en-US" dirty="0"/>
              <a:t>설치 학습 목표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56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Apache HTTPD 2.4 64bit</a:t>
            </a:r>
          </a:p>
          <a:p>
            <a:pPr lvl="1"/>
            <a:r>
              <a:rPr lang="en-US" altLang="ko-KR" dirty="0">
                <a:hlinkClick r:id="rId3"/>
              </a:rPr>
              <a:t>https://www.apachelounge.com/download/</a:t>
            </a:r>
            <a:endParaRPr lang="en-US" altLang="ko-KR" dirty="0"/>
          </a:p>
          <a:p>
            <a:pPr lvl="1"/>
            <a:r>
              <a:rPr lang="en-US" altLang="ko-KR" dirty="0"/>
              <a:t>Apache 2.4.25 Win64</a:t>
            </a:r>
          </a:p>
          <a:p>
            <a:r>
              <a:rPr lang="en-US" altLang="ko-KR" dirty="0"/>
              <a:t>C++ Redistributable Visual Studio 2015</a:t>
            </a:r>
          </a:p>
          <a:p>
            <a:pPr lvl="1"/>
            <a:r>
              <a:rPr lang="en-US" altLang="ko-KR" dirty="0">
                <a:hlinkClick r:id="rId3"/>
              </a:rPr>
              <a:t>https://www.apachelounge.com/download/</a:t>
            </a:r>
            <a:endParaRPr lang="en-US" altLang="ko-KR" dirty="0"/>
          </a:p>
          <a:p>
            <a:pPr lvl="1"/>
            <a:r>
              <a:rPr lang="en-US" altLang="ko-KR" dirty="0"/>
              <a:t>vc_redist_x64/86.exe</a:t>
            </a:r>
          </a:p>
          <a:p>
            <a:r>
              <a:rPr lang="en-US" altLang="ko-KR" dirty="0"/>
              <a:t>Cesium</a:t>
            </a:r>
          </a:p>
          <a:p>
            <a:pPr lvl="1"/>
            <a:r>
              <a:rPr lang="en-US" altLang="ko-KR" dirty="0">
                <a:hlinkClick r:id="rId4"/>
              </a:rPr>
              <a:t>http://cesiumjs.org/downloads.html</a:t>
            </a:r>
            <a:endParaRPr lang="en-US" altLang="ko-KR" dirty="0"/>
          </a:p>
          <a:p>
            <a:pPr lvl="1"/>
            <a:r>
              <a:rPr lang="en-US" altLang="ko-KR" dirty="0"/>
              <a:t>Download Cesium 1.31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구동에 필요한 프로그램들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Apache HTTPD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다운받은 압축 파일을 </a:t>
            </a:r>
            <a:r>
              <a:rPr lang="en-US" altLang="ko-KR" dirty="0"/>
              <a:t>C:\Apache24</a:t>
            </a:r>
            <a:r>
              <a:rPr lang="ko-KR" altLang="en-US" dirty="0"/>
              <a:t>에 풀기</a:t>
            </a:r>
            <a:endParaRPr lang="en-US" altLang="ko-KR" dirty="0"/>
          </a:p>
          <a:p>
            <a:pPr lvl="1"/>
            <a:r>
              <a:rPr lang="ko-KR" altLang="en-US" dirty="0"/>
              <a:t>다른 폴더에 풀 경우 </a:t>
            </a:r>
            <a:r>
              <a:rPr lang="en-US" altLang="ko-KR" dirty="0" err="1"/>
              <a:t>httpd.conf</a:t>
            </a:r>
            <a:r>
              <a:rPr lang="en-US" altLang="ko-KR" dirty="0"/>
              <a:t> </a:t>
            </a:r>
            <a:r>
              <a:rPr lang="ko-KR" altLang="en-US" dirty="0"/>
              <a:t>파일을 많이 고쳐야 함</a:t>
            </a:r>
            <a:endParaRPr lang="en-US" altLang="ko-KR" dirty="0"/>
          </a:p>
          <a:p>
            <a:pPr lvl="1"/>
            <a:r>
              <a:rPr lang="en-US" altLang="ko-KR" dirty="0"/>
              <a:t>vc_redist.x64.exe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Web Root </a:t>
            </a:r>
            <a:r>
              <a:rPr lang="ko-KR" altLang="en-US" dirty="0"/>
              <a:t>폴더 만들기</a:t>
            </a:r>
            <a:endParaRPr lang="en-US" altLang="ko-KR" dirty="0"/>
          </a:p>
          <a:p>
            <a:pPr lvl="1"/>
            <a:r>
              <a:rPr lang="en-US" altLang="ko-KR" dirty="0"/>
              <a:t>C:\www_root </a:t>
            </a:r>
            <a:r>
              <a:rPr lang="ko-KR" altLang="en-US" dirty="0"/>
              <a:t>폴더 만들기</a:t>
            </a:r>
            <a:endParaRPr lang="en-US" altLang="ko-KR" dirty="0"/>
          </a:p>
          <a:p>
            <a:pPr lvl="1"/>
            <a:r>
              <a:rPr lang="en-US" altLang="ko-KR" dirty="0"/>
              <a:t>Cesium</a:t>
            </a:r>
            <a:r>
              <a:rPr lang="ko-KR" altLang="en-US" dirty="0"/>
              <a:t>을 </a:t>
            </a:r>
            <a:r>
              <a:rPr lang="en-US" altLang="ko-KR" dirty="0" err="1"/>
              <a:t>www_root</a:t>
            </a:r>
            <a:r>
              <a:rPr lang="ko-KR" altLang="en-US" dirty="0"/>
              <a:t>에 풀기</a:t>
            </a:r>
            <a:endParaRPr lang="en-US" altLang="ko-KR" dirty="0"/>
          </a:p>
          <a:p>
            <a:pPr lvl="2"/>
            <a:r>
              <a:rPr lang="ko-KR" altLang="en-US" dirty="0"/>
              <a:t>혹은 </a:t>
            </a:r>
            <a:r>
              <a:rPr lang="en-US" altLang="ko-KR" dirty="0" err="1"/>
              <a:t>mklink</a:t>
            </a:r>
            <a:r>
              <a:rPr lang="en-US" altLang="ko-KR" dirty="0"/>
              <a:t> /D </a:t>
            </a:r>
            <a:r>
              <a:rPr lang="ko-KR" altLang="en-US" dirty="0"/>
              <a:t>명령으로 링크를 생성해도 좋음</a:t>
            </a:r>
            <a:endParaRPr lang="en-US" altLang="ko-KR" dirty="0"/>
          </a:p>
          <a:p>
            <a:pPr lvl="1"/>
            <a:r>
              <a:rPr lang="en-US" altLang="ko-KR" dirty="0" err="1"/>
              <a:t>Conf</a:t>
            </a:r>
            <a:r>
              <a:rPr lang="en-US" altLang="ko-KR" dirty="0"/>
              <a:t>\</a:t>
            </a:r>
            <a:r>
              <a:rPr lang="en-US" altLang="ko-KR" dirty="0" err="1"/>
              <a:t>httpd.conf</a:t>
            </a:r>
            <a:r>
              <a:rPr lang="en-US" altLang="ko-KR" dirty="0"/>
              <a:t> </a:t>
            </a:r>
            <a:r>
              <a:rPr lang="ko-KR" altLang="en-US" dirty="0"/>
              <a:t>편집</a:t>
            </a:r>
            <a:endParaRPr lang="en-US" altLang="ko-KR" dirty="0"/>
          </a:p>
          <a:p>
            <a:pPr lvl="2"/>
            <a:r>
              <a:rPr lang="en-US" altLang="ko-KR" dirty="0" err="1"/>
              <a:t>DocumentRoot</a:t>
            </a:r>
            <a:r>
              <a:rPr lang="ko-KR" altLang="en-US" dirty="0"/>
              <a:t>를 </a:t>
            </a:r>
            <a:r>
              <a:rPr lang="en-US" altLang="ko-KR" dirty="0"/>
              <a:t>c:/www_root </a:t>
            </a:r>
            <a:r>
              <a:rPr lang="ko-KR" altLang="en-US" dirty="0"/>
              <a:t>로 수정</a:t>
            </a:r>
            <a:endParaRPr lang="en-US" altLang="ko-KR" dirty="0"/>
          </a:p>
          <a:p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 err="1"/>
              <a:t>도스창</a:t>
            </a:r>
            <a:r>
              <a:rPr lang="ko-KR" altLang="en-US" dirty="0"/>
              <a:t> 띠워서</a:t>
            </a:r>
            <a:endParaRPr lang="en-US" altLang="ko-KR" dirty="0"/>
          </a:p>
          <a:p>
            <a:pPr lvl="1"/>
            <a:r>
              <a:rPr lang="en-US" altLang="ko-KR" dirty="0"/>
              <a:t>C:\Apache24\bin\httpd.exe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웹 브라우저에서 </a:t>
            </a:r>
            <a:r>
              <a:rPr lang="en-US" altLang="ko-KR" dirty="0">
                <a:hlinkClick r:id="rId3"/>
              </a:rPr>
              <a:t>http://localhost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프로그램 설치 및 실행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20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과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032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QGIS</a:t>
            </a:r>
          </a:p>
          <a:p>
            <a:pPr lvl="1"/>
            <a:r>
              <a:rPr lang="en-US" altLang="ko-KR" dirty="0">
                <a:hlinkClick r:id="rId2"/>
              </a:rPr>
              <a:t>http://www2.qgis.org/ko/site/getinvolved/development/index.html#bugs-features-and-issues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http://hub.qgis.org/projects/quantum-gis/issues</a:t>
            </a:r>
            <a:endParaRPr lang="en-US" altLang="ko-KR" dirty="0"/>
          </a:p>
          <a:p>
            <a:r>
              <a:rPr lang="en-US" altLang="ko-KR" dirty="0" err="1"/>
              <a:t>GeoServer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https://jira.codehaus.org/browse/GEOS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이슈추적</a:t>
            </a:r>
            <a:r>
              <a:rPr lang="ko-KR" altLang="en-US" dirty="0"/>
              <a:t> 시스템 이용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033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익히고자 하는 것</a:t>
            </a:r>
            <a:endParaRPr lang="en-US" altLang="ko-KR" dirty="0"/>
          </a:p>
          <a:p>
            <a:pPr lvl="1"/>
            <a:r>
              <a:rPr lang="en-US" altLang="ko-KR" dirty="0"/>
              <a:t>WAS(tomcat)</a:t>
            </a:r>
            <a:r>
              <a:rPr lang="ko-KR" altLang="en-US" dirty="0"/>
              <a:t>을 이용한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Cross domain </a:t>
            </a:r>
            <a:r>
              <a:rPr lang="ko-KR" altLang="en-US" dirty="0"/>
              <a:t>오류 이해</a:t>
            </a:r>
            <a:endParaRPr lang="en-US" altLang="ko-KR" dirty="0"/>
          </a:p>
          <a:p>
            <a:pPr lvl="1"/>
            <a:r>
              <a:rPr lang="en-US" altLang="ko-KR" dirty="0"/>
              <a:t>80 </a:t>
            </a:r>
            <a:r>
              <a:rPr lang="ko-KR" altLang="en-US" dirty="0"/>
              <a:t>포트를</a:t>
            </a:r>
            <a:r>
              <a:rPr lang="en-US" altLang="ko-KR" dirty="0"/>
              <a:t> </a:t>
            </a:r>
            <a:r>
              <a:rPr lang="ko-KR" altLang="en-US" dirty="0"/>
              <a:t>통한 </a:t>
            </a:r>
            <a:r>
              <a:rPr lang="en-US" altLang="ko-KR" dirty="0"/>
              <a:t>Tomcat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en-US" altLang="ko-KR" dirty="0"/>
              <a:t>Tomcat</a:t>
            </a:r>
            <a:r>
              <a:rPr lang="ko-KR" altLang="en-US" dirty="0"/>
              <a:t>과 </a:t>
            </a:r>
            <a:r>
              <a:rPr lang="en-US" altLang="ko-KR" dirty="0" err="1"/>
              <a:t>GeoServer</a:t>
            </a:r>
            <a:r>
              <a:rPr lang="en-US" altLang="ko-KR" dirty="0"/>
              <a:t> </a:t>
            </a:r>
            <a:r>
              <a:rPr lang="ko-KR" altLang="en-US" dirty="0"/>
              <a:t>학습 목표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7806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Apache Tomcat</a:t>
            </a:r>
          </a:p>
          <a:p>
            <a:pPr lvl="1"/>
            <a:r>
              <a:rPr lang="en-US" altLang="ko-KR" dirty="0">
                <a:hlinkClick r:id="rId3"/>
              </a:rPr>
              <a:t>https://tomcat.apache.org/download-90.cgi</a:t>
            </a:r>
            <a:endParaRPr lang="en-US" altLang="ko-KR" dirty="0"/>
          </a:p>
          <a:p>
            <a:pPr lvl="1"/>
            <a:r>
              <a:rPr lang="en-US" altLang="ko-KR" dirty="0"/>
              <a:t>32-bit/64-bit Windows Service Installer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 err="1"/>
              <a:t>GeoServer</a:t>
            </a:r>
            <a:r>
              <a:rPr lang="en-US" altLang="ko-KR" dirty="0"/>
              <a:t> War</a:t>
            </a:r>
          </a:p>
          <a:p>
            <a:pPr lvl="1"/>
            <a:r>
              <a:rPr lang="en-US" altLang="ko-KR" dirty="0">
                <a:hlinkClick r:id="rId4"/>
              </a:rPr>
              <a:t>http://geoserver.org/release/stable/</a:t>
            </a:r>
            <a:endParaRPr lang="en-US" altLang="ko-KR" dirty="0"/>
          </a:p>
          <a:p>
            <a:pPr lvl="1"/>
            <a:r>
              <a:rPr lang="en-US" altLang="ko-KR" dirty="0"/>
              <a:t>Web Archive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구동에 필요한 프로그램들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16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Tomcat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설치 프로그램 실행</a:t>
            </a:r>
            <a:endParaRPr lang="en-US" altLang="ko-KR" dirty="0"/>
          </a:p>
          <a:p>
            <a:pPr lvl="1"/>
            <a:r>
              <a:rPr lang="en-US" altLang="ko-KR" dirty="0"/>
              <a:t>JRE </a:t>
            </a:r>
            <a:r>
              <a:rPr lang="ko-KR" altLang="en-US" dirty="0"/>
              <a:t>경로</a:t>
            </a:r>
            <a:endParaRPr lang="en-US" altLang="ko-KR" dirty="0"/>
          </a:p>
          <a:p>
            <a:pPr lvl="2"/>
            <a:r>
              <a:rPr lang="en-US" altLang="ko-KR" dirty="0"/>
              <a:t>C:\Program Files\OpenJDK_1.7.0_u60_64</a:t>
            </a:r>
          </a:p>
          <a:p>
            <a:pPr lvl="1"/>
            <a:r>
              <a:rPr lang="ko-KR" altLang="en-US" dirty="0"/>
              <a:t>실행 후 웹 브라우저에서 </a:t>
            </a:r>
            <a:r>
              <a:rPr lang="en-US" altLang="ko-KR" dirty="0">
                <a:hlinkClick r:id="rId3"/>
              </a:rPr>
              <a:t>http://localhost:8080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 err="1"/>
              <a:t>GeoServer.war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C:\Program Files\Apache Software Foundation\Tomcat 9.0\</a:t>
            </a:r>
            <a:r>
              <a:rPr lang="en-US" altLang="ko-KR" dirty="0" err="1"/>
              <a:t>webapps</a:t>
            </a:r>
            <a:r>
              <a:rPr lang="en-US" altLang="ko-KR" dirty="0"/>
              <a:t> </a:t>
            </a:r>
            <a:r>
              <a:rPr lang="ko-KR" altLang="en-US" dirty="0"/>
              <a:t>에 복사</a:t>
            </a:r>
            <a:endParaRPr lang="en-US" altLang="ko-KR" dirty="0"/>
          </a:p>
          <a:p>
            <a:pPr lvl="1"/>
            <a:r>
              <a:rPr lang="ko-KR" altLang="en-US" dirty="0"/>
              <a:t>웹 브라우저에서 </a:t>
            </a:r>
            <a:r>
              <a:rPr lang="en-US" altLang="ko-KR" dirty="0">
                <a:hlinkClick r:id="rId4"/>
              </a:rPr>
              <a:t>http://localhost:8080/geoserver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프로그램 설치 및 실행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54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Cesium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GeoServer</a:t>
            </a:r>
            <a:r>
              <a:rPr lang="en-US" altLang="ko-KR" sz="2400" dirty="0"/>
              <a:t> Layer </a:t>
            </a:r>
            <a:r>
              <a:rPr lang="ko-KR" altLang="en-US" sz="2400" dirty="0"/>
              <a:t>호출</a:t>
            </a:r>
            <a:endParaRPr lang="en-US" altLang="ko-KR" sz="2400" dirty="0"/>
          </a:p>
          <a:p>
            <a:pPr lvl="1"/>
            <a:r>
              <a:rPr lang="en-US" altLang="ko-KR" sz="1800" dirty="0"/>
              <a:t>C:\www_root\Apps\HelloWorld.html </a:t>
            </a:r>
            <a:r>
              <a:rPr lang="ko-KR" altLang="en-US" sz="1800" dirty="0"/>
              <a:t>수정</a:t>
            </a:r>
            <a:endParaRPr lang="en-US" altLang="ko-KR" sz="1800" dirty="0"/>
          </a:p>
          <a:p>
            <a:pPr lvl="1"/>
            <a:r>
              <a:rPr lang="en-US" altLang="ko-KR" sz="1800" dirty="0"/>
              <a:t>23</a:t>
            </a:r>
            <a:r>
              <a:rPr lang="ko-KR" altLang="en-US" sz="1800" dirty="0"/>
              <a:t>행에 다음 추가</a:t>
            </a:r>
            <a:endParaRPr lang="en-US" altLang="ko-KR" sz="1800" dirty="0"/>
          </a:p>
          <a:p>
            <a:pPr marL="914400" lvl="2" indent="0">
              <a:buNone/>
            </a:pP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provider = new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Cesium.WebMapServiceImageryProvider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url: 'http://localhost:8080/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layers : 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topp:states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parameters : {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transparent : 'true',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 : 'image/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914400" lvl="2" indent="0"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marL="914400" lvl="2" indent="0">
              <a:buNone/>
            </a:pP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viewer.imageryLayers.addImageryProvider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(provider);</a:t>
            </a:r>
          </a:p>
          <a:p>
            <a:pPr lvl="1"/>
            <a:r>
              <a:rPr lang="en-US" altLang="ko-KR" sz="1800" dirty="0">
                <a:hlinkClick r:id="rId3"/>
              </a:rPr>
              <a:t>http://localhost/Apps/HelloWorld.html</a:t>
            </a:r>
            <a:r>
              <a:rPr lang="en-US" altLang="ko-KR" sz="1800" dirty="0"/>
              <a:t> </a:t>
            </a:r>
            <a:r>
              <a:rPr lang="ko-KR" altLang="en-US" sz="1800" dirty="0"/>
              <a:t>호출</a:t>
            </a:r>
            <a:endParaRPr lang="en-US" altLang="ko-KR" sz="1800" dirty="0"/>
          </a:p>
          <a:p>
            <a:pPr lvl="1"/>
            <a:r>
              <a:rPr lang="ko-KR" altLang="en-US" sz="1800" dirty="0"/>
              <a:t>미국 주 경계가 안보임</a:t>
            </a:r>
            <a:r>
              <a:rPr lang="en-US" altLang="ko-KR" sz="1800" dirty="0"/>
              <a:t>. </a:t>
            </a:r>
            <a:r>
              <a:rPr lang="ko-KR" altLang="en-US" sz="1800" dirty="0"/>
              <a:t>원인은</a:t>
            </a:r>
            <a:r>
              <a:rPr lang="en-US" altLang="ko-KR" sz="1800" dirty="0"/>
              <a:t>???</a:t>
            </a:r>
            <a:endParaRPr lang="ko-KR" altLang="en-US" sz="1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en-US" altLang="ko-KR" dirty="0" err="1"/>
              <a:t>GeoServer</a:t>
            </a:r>
            <a:r>
              <a:rPr lang="ko-KR" altLang="en-US" dirty="0"/>
              <a:t>에서 자료 받아오게 </a:t>
            </a:r>
            <a:r>
              <a:rPr lang="en-US" altLang="ko-KR" dirty="0"/>
              <a:t>Cesium 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51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Tomcat </a:t>
            </a:r>
            <a:r>
              <a:rPr lang="ko-KR" altLang="en-US" dirty="0"/>
              <a:t>을 </a:t>
            </a:r>
            <a:r>
              <a:rPr lang="en-US" altLang="ko-KR" dirty="0"/>
              <a:t>80 </a:t>
            </a:r>
            <a:r>
              <a:rPr lang="ko-KR" altLang="en-US" dirty="0"/>
              <a:t>포트로 서비스하기</a:t>
            </a:r>
            <a:endParaRPr lang="en-US" altLang="ko-KR" dirty="0"/>
          </a:p>
          <a:p>
            <a:pPr lvl="1"/>
            <a:r>
              <a:rPr lang="en-US" altLang="ko-KR" dirty="0" err="1"/>
              <a:t>Httpd.conf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2"/>
            <a:r>
              <a:rPr lang="en-US" altLang="ko-KR" dirty="0" err="1"/>
              <a:t>Mod_proxy</a:t>
            </a:r>
            <a:r>
              <a:rPr lang="en-US" altLang="ko-KR" dirty="0"/>
              <a:t> </a:t>
            </a:r>
            <a:r>
              <a:rPr lang="ko-KR" altLang="en-US" dirty="0"/>
              <a:t>모듈 찾아 주석 해제</a:t>
            </a:r>
            <a:endParaRPr lang="en-US" altLang="ko-KR" dirty="0"/>
          </a:p>
          <a:p>
            <a:pPr lvl="2"/>
            <a:r>
              <a:rPr lang="en-US" altLang="ko-KR" dirty="0" err="1"/>
              <a:t>Mod_proxy_http</a:t>
            </a:r>
            <a:r>
              <a:rPr lang="en-US" altLang="ko-KR" dirty="0"/>
              <a:t> </a:t>
            </a:r>
            <a:r>
              <a:rPr lang="ko-KR" altLang="en-US" dirty="0"/>
              <a:t>모듈 찾아 주석 해제</a:t>
            </a:r>
            <a:endParaRPr lang="en-US" altLang="ko-KR" dirty="0"/>
          </a:p>
          <a:p>
            <a:pPr lvl="2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가장 마지막에 다음 내용 추가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 foreword /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to :8080/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3" indent="0">
              <a:buNone/>
            </a:pP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IfModule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proxy_http_module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371600" lvl="3" indent="0">
              <a:buNone/>
            </a:pP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ProxyPass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http://localhost:8080/geoserver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3" indent="0">
              <a:buNone/>
            </a:pP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ProxyPassReverse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http://localhost:8080/geoserver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3" indent="0">
              <a:buNone/>
            </a:pP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IfModule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>
              <a:buClr>
                <a:srgbClr val="FE8C2E"/>
              </a:buClr>
            </a:pPr>
            <a:r>
              <a:rPr lang="en-US" altLang="ko-KR" dirty="0" err="1">
                <a:solidFill>
                  <a:prstClr val="black"/>
                </a:solidFill>
              </a:rPr>
              <a:t>Httpd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재기동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FE8C2E"/>
              </a:buClr>
            </a:pPr>
            <a:r>
              <a:rPr lang="en-US" altLang="ko-KR" dirty="0">
                <a:solidFill>
                  <a:prstClr val="black"/>
                </a:solidFill>
                <a:hlinkClick r:id="rId4"/>
              </a:rPr>
              <a:t>http://localhost/geoserver/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호출</a:t>
            </a:r>
            <a:endParaRPr lang="en-US" altLang="ko-KR" dirty="0">
              <a:solidFill>
                <a:prstClr val="black"/>
              </a:solidFill>
            </a:endParaRPr>
          </a:p>
          <a:p>
            <a:pPr marL="1371600" lvl="3" indent="0">
              <a:buNone/>
            </a:pP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en-US" altLang="ko-KR" dirty="0" err="1"/>
              <a:t>GeoServer</a:t>
            </a:r>
            <a:r>
              <a:rPr lang="ko-KR" altLang="en-US" dirty="0"/>
              <a:t>를 일반 </a:t>
            </a:r>
            <a:r>
              <a:rPr lang="ko-KR" altLang="en-US" dirty="0" err="1"/>
              <a:t>웹서비스에</a:t>
            </a:r>
            <a:r>
              <a:rPr lang="ko-KR" altLang="en-US" dirty="0"/>
              <a:t> 통합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285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HelloWorld.html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24</a:t>
            </a:r>
            <a:r>
              <a:rPr lang="ko-KR" altLang="en-US" dirty="0"/>
              <a:t>행을 수정</a:t>
            </a:r>
            <a:r>
              <a:rPr lang="en-US" altLang="ko-KR" dirty="0"/>
              <a:t>(</a:t>
            </a:r>
            <a:r>
              <a:rPr lang="ko-KR" altLang="en-US" dirty="0"/>
              <a:t>서비스 포트 변경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url: ‘/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geoserver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lvl="0">
              <a:buClr>
                <a:srgbClr val="FE8C2E"/>
              </a:buClr>
            </a:pPr>
            <a:r>
              <a:rPr lang="en-US" altLang="ko-KR" dirty="0">
                <a:solidFill>
                  <a:prstClr val="black"/>
                </a:solidFill>
                <a:hlinkClick r:id="rId3"/>
              </a:rPr>
              <a:t>http://localhost/Apps/HelloWorld.html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다시 호출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FE8C2E"/>
              </a:buClr>
            </a:pPr>
            <a:r>
              <a:rPr lang="ko-KR" altLang="en-US" dirty="0">
                <a:solidFill>
                  <a:prstClr val="black"/>
                </a:solidFill>
              </a:rPr>
              <a:t>같은 서버의 </a:t>
            </a:r>
            <a:r>
              <a:rPr lang="ko-KR" altLang="en-US" dirty="0" err="1">
                <a:solidFill>
                  <a:prstClr val="black"/>
                </a:solidFill>
              </a:rPr>
              <a:t>컨텐츠</a:t>
            </a:r>
            <a:r>
              <a:rPr lang="ko-KR" altLang="en-US" dirty="0">
                <a:solidFill>
                  <a:prstClr val="black"/>
                </a:solidFill>
              </a:rPr>
              <a:t> 이기에 잘 보임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변화된 </a:t>
            </a:r>
            <a:r>
              <a:rPr lang="en-US" altLang="ko-KR" dirty="0" err="1"/>
              <a:t>GeoServer</a:t>
            </a:r>
            <a:r>
              <a:rPr lang="en-US" altLang="ko-KR" dirty="0"/>
              <a:t> URL</a:t>
            </a:r>
            <a:r>
              <a:rPr lang="ko-KR" altLang="en-US" dirty="0"/>
              <a:t>에 맞게 </a:t>
            </a:r>
            <a:r>
              <a:rPr lang="en-US" altLang="ko-KR" dirty="0"/>
              <a:t>Cesium </a:t>
            </a:r>
            <a:r>
              <a:rPr lang="ko-KR" altLang="en-US" dirty="0"/>
              <a:t>변경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82995" y="154236"/>
            <a:ext cx="1178805" cy="5442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Do it!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724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CORS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Cross-Origin Resource Sharing</a:t>
            </a:r>
          </a:p>
          <a:p>
            <a:pPr lvl="1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도메인에서 내 컨텐츠를 가져가도 </a:t>
            </a:r>
            <a:r>
              <a:rPr lang="en-US" altLang="ko-KR" dirty="0"/>
              <a:t>Cross-Origin </a:t>
            </a:r>
            <a:r>
              <a:rPr lang="ko-KR" altLang="en-US" dirty="0"/>
              <a:t>오류를 발생시키지 말라 지정함</a:t>
            </a:r>
            <a:endParaRPr lang="en-US" altLang="ko-KR" dirty="0"/>
          </a:p>
          <a:p>
            <a:pPr lvl="1"/>
            <a:r>
              <a:rPr lang="en-US" altLang="ko-KR" dirty="0"/>
              <a:t>HTTP</a:t>
            </a:r>
            <a:r>
              <a:rPr lang="ko-KR" altLang="en-US" dirty="0"/>
              <a:t>의 </a:t>
            </a:r>
            <a:r>
              <a:rPr lang="en-US" altLang="ko-KR" dirty="0"/>
              <a:t>Response Header</a:t>
            </a:r>
            <a:r>
              <a:rPr lang="ko-KR" altLang="en-US" dirty="0"/>
              <a:t>에 </a:t>
            </a:r>
            <a:r>
              <a:rPr lang="en-US" altLang="ko-KR" dirty="0"/>
              <a:t>Access-Control-Allow-Origin </a:t>
            </a:r>
            <a:r>
              <a:rPr lang="ko-KR" altLang="en-US" dirty="0"/>
              <a:t>을 설정</a:t>
            </a:r>
            <a:endParaRPr lang="en-US" altLang="ko-KR" dirty="0"/>
          </a:p>
          <a:p>
            <a:r>
              <a:rPr lang="en-US" altLang="ko-KR" dirty="0"/>
              <a:t>Apache </a:t>
            </a:r>
            <a:r>
              <a:rPr lang="en-US" altLang="ko-KR" dirty="0" err="1"/>
              <a:t>Httpd</a:t>
            </a:r>
            <a:r>
              <a:rPr lang="en-US" altLang="ko-KR" dirty="0"/>
              <a:t> CORS </a:t>
            </a:r>
            <a:r>
              <a:rPr lang="ko-KR" altLang="en-US" dirty="0"/>
              <a:t>설정 방법</a:t>
            </a:r>
            <a:endParaRPr lang="en-US" altLang="ko-KR" dirty="0"/>
          </a:p>
          <a:p>
            <a:pPr lvl="1"/>
            <a:r>
              <a:rPr lang="en-US" altLang="ko-KR" dirty="0"/>
              <a:t>mod_headers.so </a:t>
            </a:r>
            <a:r>
              <a:rPr lang="ko-KR" altLang="en-US" dirty="0"/>
              <a:t>모듈 활성화 확인</a:t>
            </a:r>
            <a:endParaRPr lang="en-US" altLang="ko-KR" dirty="0"/>
          </a:p>
          <a:p>
            <a:pPr lvl="1"/>
            <a:r>
              <a:rPr lang="en-US" altLang="ko-KR" dirty="0"/>
              <a:t>Access-Control-Allow-Origin Header </a:t>
            </a:r>
            <a:r>
              <a:rPr lang="ko-KR" altLang="en-US" dirty="0"/>
              <a:t>설정 추가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IfModule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headers_module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914400" lvl="2" indent="0"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Header set Access-Control-Allow-Origin "*"</a:t>
            </a:r>
          </a:p>
          <a:p>
            <a:pPr marL="914400" lvl="2" indent="0"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IfModule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30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설치와 </a:t>
            </a:r>
            <a:r>
              <a:rPr lang="en-US" altLang="ko-KR" dirty="0"/>
              <a:t>CGI </a:t>
            </a:r>
            <a:r>
              <a:rPr lang="ko-KR" altLang="en-US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41461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익히고자 하는 것</a:t>
            </a:r>
            <a:endParaRPr lang="en-US" altLang="ko-KR" dirty="0"/>
          </a:p>
          <a:p>
            <a:pPr lvl="1"/>
            <a:r>
              <a:rPr lang="en-US" altLang="ko-KR" dirty="0"/>
              <a:t>CGI</a:t>
            </a:r>
            <a:r>
              <a:rPr lang="ko-KR" altLang="en-US" dirty="0"/>
              <a:t>를 이용한 </a:t>
            </a:r>
            <a:r>
              <a:rPr lang="en-US" altLang="ko-KR" dirty="0"/>
              <a:t>Web Server </a:t>
            </a:r>
            <a:r>
              <a:rPr lang="ko-KR" altLang="en-US" dirty="0"/>
              <a:t>기능 확장</a:t>
            </a:r>
            <a:endParaRPr lang="en-US" altLang="ko-KR" dirty="0"/>
          </a:p>
          <a:p>
            <a:pPr lvl="1"/>
            <a:r>
              <a:rPr lang="en-US" altLang="ko-KR" dirty="0"/>
              <a:t>Proxy </a:t>
            </a:r>
            <a:r>
              <a:rPr lang="ko-KR" altLang="en-US" dirty="0"/>
              <a:t>서비스의 이해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en-US" altLang="ko-KR" dirty="0"/>
              <a:t>Python</a:t>
            </a:r>
            <a:r>
              <a:rPr lang="ko-KR" altLang="en-US" dirty="0"/>
              <a:t> 설치와 </a:t>
            </a:r>
            <a:r>
              <a:rPr lang="en-US" altLang="ko-KR" dirty="0"/>
              <a:t>CGI </a:t>
            </a:r>
            <a:r>
              <a:rPr lang="ko-KR" altLang="en-US" dirty="0"/>
              <a:t>연결 학습 목표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56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2.7.x</a:t>
            </a:r>
          </a:p>
          <a:p>
            <a:pPr lvl="1"/>
            <a:r>
              <a:rPr lang="en-US" altLang="ko-KR" dirty="0">
                <a:hlinkClick r:id="rId3"/>
              </a:rPr>
              <a:t>https://www.python.org/downloads/windows/</a:t>
            </a:r>
            <a:endParaRPr lang="en-US" altLang="ko-KR" dirty="0"/>
          </a:p>
          <a:p>
            <a:pPr lvl="1"/>
            <a:r>
              <a:rPr lang="en-US" altLang="ko-KR" dirty="0"/>
              <a:t>Latest Python 2 Release</a:t>
            </a:r>
          </a:p>
          <a:p>
            <a:pPr lvl="1"/>
            <a:r>
              <a:rPr lang="en-US" altLang="ko-KR" dirty="0"/>
              <a:t>Windows x86-64 MSI installer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/>
              <a:t>Proxy.py</a:t>
            </a:r>
          </a:p>
          <a:p>
            <a:pPr lvl="1"/>
            <a:r>
              <a:rPr lang="en-US" altLang="ko-KR" dirty="0">
                <a:hlinkClick r:id="rId4"/>
              </a:rPr>
              <a:t>https://gist.github.com/jangbi882/9f6f418de3f0ac08ba9b</a:t>
            </a:r>
            <a:endParaRPr lang="en-US" altLang="ko-KR" dirty="0"/>
          </a:p>
          <a:p>
            <a:pPr lvl="1"/>
            <a:r>
              <a:rPr lang="en-US" altLang="ko-KR" dirty="0"/>
              <a:t>[Raw] </a:t>
            </a:r>
            <a:r>
              <a:rPr lang="ko-KR" altLang="en-US" dirty="0"/>
              <a:t>버튼 오른쪽 클릭 후 다른 이름으로 저장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chemeClr val="accent5"/>
              </a:buClr>
              <a:buSzPct val="85000"/>
            </a:pP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구동에 필요한 프로그램들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32347-66C9-43C2-922A-91CC73440E8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8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24138</TotalTime>
  <Words>7272</Words>
  <Application>Microsoft Office PowerPoint</Application>
  <PresentationFormat>와이드스크린</PresentationFormat>
  <Paragraphs>1533</Paragraphs>
  <Slides>121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맑은 고딕</vt:lpstr>
      <vt:lpstr>바탕</vt:lpstr>
      <vt:lpstr>Arial</vt:lpstr>
      <vt:lpstr>Consolas</vt:lpstr>
      <vt:lpstr>Courier New</vt:lpstr>
      <vt:lpstr>Palatino Linotype</vt:lpstr>
      <vt:lpstr>Wingdings</vt:lpstr>
      <vt:lpstr>Office 테마</vt:lpstr>
      <vt:lpstr>오픈소스 개발 일반</vt:lpstr>
      <vt:lpstr>오늘 강의 내용</vt:lpstr>
      <vt:lpstr>오픈소스 활동과 협동개발 이해</vt:lpstr>
      <vt:lpstr>오픈소스 활동 참여방법</vt:lpstr>
      <vt:lpstr>오픈소스 활동 참여 6단계</vt:lpstr>
      <vt:lpstr>도움을 줄 사람들 찾기</vt:lpstr>
      <vt:lpstr>번역 참여하기</vt:lpstr>
      <vt:lpstr>메일링 리스트 이용</vt:lpstr>
      <vt:lpstr>이슈추적 시스템 이용</vt:lpstr>
      <vt:lpstr>협동개발 도구인 Github</vt:lpstr>
      <vt:lpstr>오픈소스는 협동기발이 필수</vt:lpstr>
      <vt:lpstr>협동개발에 필요한 서비스들</vt:lpstr>
      <vt:lpstr>Github을 많이 사용하는 이유</vt:lpstr>
      <vt:lpstr>Github와 GIT의 차이</vt:lpstr>
      <vt:lpstr>GIT 기능</vt:lpstr>
      <vt:lpstr>Code</vt:lpstr>
      <vt:lpstr>SNS</vt:lpstr>
      <vt:lpstr>Explore</vt:lpstr>
      <vt:lpstr>fork / pull request</vt:lpstr>
      <vt:lpstr>Issue</vt:lpstr>
      <vt:lpstr>Wiki/Homepage</vt:lpstr>
      <vt:lpstr>GIT 사용법 실습</vt:lpstr>
      <vt:lpstr>필요 프로그램 설치</vt:lpstr>
      <vt:lpstr>Git 설치</vt:lpstr>
      <vt:lpstr>SourceTree 설치</vt:lpstr>
      <vt:lpstr>SourceTree 실행</vt:lpstr>
      <vt:lpstr>SourceTree의 기본설정 변경</vt:lpstr>
      <vt:lpstr>Notepad++ 설치</vt:lpstr>
      <vt:lpstr>Github에 저장소 만들기</vt:lpstr>
      <vt:lpstr>Github 접속과 가입</vt:lpstr>
      <vt:lpstr>새 github 프로젝트 만들기</vt:lpstr>
      <vt:lpstr>로컬 PC에 받아오기</vt:lpstr>
      <vt:lpstr>원격저장소 복제 확인</vt:lpstr>
      <vt:lpstr>Git의 개념 잡기</vt:lpstr>
      <vt:lpstr>Git 이란?</vt:lpstr>
      <vt:lpstr>Git의 3가지 영역</vt:lpstr>
      <vt:lpstr>로컬저장소와 원격저장소</vt:lpstr>
      <vt:lpstr>Git에 변경내용 저장</vt:lpstr>
      <vt:lpstr>README.md 수정과 커밋</vt:lpstr>
      <vt:lpstr>점심, 저녁 커밋 생성</vt:lpstr>
      <vt:lpstr>원격저장소에 올리기</vt:lpstr>
      <vt:lpstr>브랜치를 이용한 작업</vt:lpstr>
      <vt:lpstr>새 브랜치 만들기</vt:lpstr>
      <vt:lpstr>manager 브랜치에서 작업</vt:lpstr>
      <vt:lpstr>master 브랜치 발전시키기</vt:lpstr>
      <vt:lpstr>변경사항 Github에도 올리고 직접수정</vt:lpstr>
      <vt:lpstr>Github의 변경사항 로컬에 통합</vt:lpstr>
      <vt:lpstr>manager 브랜치 병합</vt:lpstr>
      <vt:lpstr>충돌 해결</vt:lpstr>
      <vt:lpstr>변경사항 되돌리기</vt:lpstr>
      <vt:lpstr>상황별 방금 한 동작 취소</vt:lpstr>
      <vt:lpstr>History 유지하며 특정 commit으로 돌아가기</vt:lpstr>
      <vt:lpstr>특정 커밋에서 새 브랜치 생성/삭제</vt:lpstr>
      <vt:lpstr>History와 Working Directory까지 모두 되돌리기</vt:lpstr>
      <vt:lpstr>오픈소스 참여 위한 저장소 구성</vt:lpstr>
      <vt:lpstr>권장 원격저장소 구성 및 저장소 간 동작</vt:lpstr>
      <vt:lpstr>공식 원격저장소 Fork</vt:lpstr>
      <vt:lpstr>사용자 원격저장소에서 clone</vt:lpstr>
      <vt:lpstr>upstream 원격 저장소 추가</vt:lpstr>
      <vt:lpstr>원 소스 기반으로 개발하기</vt:lpstr>
      <vt:lpstr>공식 원격저장소의 변경이력 받기, 반영하기 </vt:lpstr>
      <vt:lpstr>사용자 원격저장소에 변경사항 올리기</vt:lpstr>
      <vt:lpstr>내 변경사항을 공식 저장소에 반영요청</vt:lpstr>
      <vt:lpstr>오픈소스 개발환경 구축</vt:lpstr>
      <vt:lpstr>QGIS 컴파일</vt:lpstr>
      <vt:lpstr>QGIS 컴파일의 학습목표</vt:lpstr>
      <vt:lpstr>QGIS 컴파일 가이드</vt:lpstr>
      <vt:lpstr>컴파일에 필요한 프로그램들</vt:lpstr>
      <vt:lpstr>전체 컴파일 과정</vt:lpstr>
      <vt:lpstr>필요 프로그램 설치</vt:lpstr>
      <vt:lpstr>환경설정용 배치파일 작성</vt:lpstr>
      <vt:lpstr>CMake로 Project 파일 생성</vt:lpstr>
      <vt:lpstr>컴파일 실행</vt:lpstr>
      <vt:lpstr>설치 / 실행</vt:lpstr>
      <vt:lpstr>GeoServer 컴파일</vt:lpstr>
      <vt:lpstr>GeoServer 컴파일 학습 목표</vt:lpstr>
      <vt:lpstr>컴파일에 필요한 프로그램들과 설치</vt:lpstr>
      <vt:lpstr>GeoServer 컴파일 과정</vt:lpstr>
      <vt:lpstr>원활한 컴파일 위한 Eclipse 설정 변경</vt:lpstr>
      <vt:lpstr>컴파일된 GeoServer 실행</vt:lpstr>
      <vt:lpstr>Cesium Sandcastle</vt:lpstr>
      <vt:lpstr>Cesium Sandcastle 학습 목표</vt:lpstr>
      <vt:lpstr>Cesium Sandcastle 연습</vt:lpstr>
      <vt:lpstr>오픈소스 서비스환경 구축</vt:lpstr>
      <vt:lpstr>Apache와 Cesium 설치</vt:lpstr>
      <vt:lpstr>Apache와 Cesium 설치 학습 목표</vt:lpstr>
      <vt:lpstr>서비스 구동에 필요한 프로그램들</vt:lpstr>
      <vt:lpstr>프로그램 설치 및 실행</vt:lpstr>
      <vt:lpstr>Tomcat과 GeoServer 설치</vt:lpstr>
      <vt:lpstr>Tomcat과 GeoServer 학습 목표</vt:lpstr>
      <vt:lpstr>서비스 구동에 필요한 프로그램들</vt:lpstr>
      <vt:lpstr>프로그램 설치 및 실행</vt:lpstr>
      <vt:lpstr>GeoServer에서 자료 받아오게 Cesium 수정</vt:lpstr>
      <vt:lpstr>GeoServer를 일반 웹서비스에 통합</vt:lpstr>
      <vt:lpstr>변화된 GeoServer URL에 맞게 Cesium 변경</vt:lpstr>
      <vt:lpstr>CORS 설정</vt:lpstr>
      <vt:lpstr>Python 설치와 CGI 연결</vt:lpstr>
      <vt:lpstr>Python 설치와 CGI 연결 학습 목표</vt:lpstr>
      <vt:lpstr>서비스 구동에 필요한 프로그램들</vt:lpstr>
      <vt:lpstr>프로그램 설치와 구동</vt:lpstr>
      <vt:lpstr>나사의 서비스를 지구본에 붙이기</vt:lpstr>
      <vt:lpstr>지도서비스 성능향상 전략</vt:lpstr>
      <vt:lpstr>Web Cache Logic 이해</vt:lpstr>
      <vt:lpstr>여러가지 캐시 성공 여부에 따른 속도차이</vt:lpstr>
      <vt:lpstr>왜 서버캐시와 브라우저캐시가 모두 필요한가?</vt:lpstr>
      <vt:lpstr>브라우저 캐시를 위한 설정</vt:lpstr>
      <vt:lpstr>GeoServer에서의 Response Cache Header 적용</vt:lpstr>
      <vt:lpstr>브라우저 캐시 적용 확인</vt:lpstr>
      <vt:lpstr>서버 캐시를 위한 설정</vt:lpstr>
      <vt:lpstr>그리드샛과 캐시</vt:lpstr>
      <vt:lpstr>Geo Web Cache(GWC)를 이용한 서버캐시</vt:lpstr>
      <vt:lpstr>서버캐시 미리 생산하기</vt:lpstr>
      <vt:lpstr>GWC 동작 검증</vt:lpstr>
      <vt:lpstr>상용 GeoServer 설정</vt:lpstr>
      <vt:lpstr>실행방법에 따른 메모리 설정 방법</vt:lpstr>
      <vt:lpstr>로그 모드 변경, 서비스 전략 변경</vt:lpstr>
      <vt:lpstr>데이터 폴더 이동</vt:lpstr>
      <vt:lpstr>성능향상 위한 데이터 가공</vt:lpstr>
      <vt:lpstr>Vector Data 최적화</vt:lpstr>
      <vt:lpstr>Raster Data 최적화</vt:lpstr>
      <vt:lpstr>서비스 포맷 최적화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GIT의 사용법과  오픈소스 개발</dc:title>
  <dc:creator>Windows 사용자</dc:creator>
  <cp:lastModifiedBy>jangbi</cp:lastModifiedBy>
  <cp:revision>186</cp:revision>
  <cp:lastPrinted>2017-02-03T06:40:07Z</cp:lastPrinted>
  <dcterms:created xsi:type="dcterms:W3CDTF">2017-01-13T05:24:05Z</dcterms:created>
  <dcterms:modified xsi:type="dcterms:W3CDTF">2017-05-21T02:29:58Z</dcterms:modified>
</cp:coreProperties>
</file>